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17"/>
  </p:notesMasterIdLst>
  <p:handoutMasterIdLst>
    <p:handoutMasterId r:id="rId18"/>
  </p:handoutMasterIdLst>
  <p:sldIdLst>
    <p:sldId id="257" r:id="rId2"/>
    <p:sldId id="282" r:id="rId3"/>
    <p:sldId id="264" r:id="rId4"/>
    <p:sldId id="283" r:id="rId5"/>
    <p:sldId id="265" r:id="rId6"/>
    <p:sldId id="284" r:id="rId7"/>
    <p:sldId id="278" r:id="rId8"/>
    <p:sldId id="266" r:id="rId9"/>
    <p:sldId id="277" r:id="rId10"/>
    <p:sldId id="280" r:id="rId11"/>
    <p:sldId id="285" r:id="rId12"/>
    <p:sldId id="286" r:id="rId13"/>
    <p:sldId id="287" r:id="rId14"/>
    <p:sldId id="281" r:id="rId15"/>
    <p:sldId id="274"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CBEF"/>
    <a:srgbClr val="FFFF00"/>
    <a:srgbClr val="FFFFFF"/>
    <a:srgbClr val="DC73F9"/>
    <a:srgbClr val="FFED00"/>
    <a:srgbClr val="7BD2F0"/>
    <a:srgbClr val="009AA3"/>
    <a:srgbClr val="007E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96" autoAdjust="0"/>
    <p:restoredTop sz="94679" autoAdjust="0"/>
  </p:normalViewPr>
  <p:slideViewPr>
    <p:cSldViewPr snapToGrid="0">
      <p:cViewPr varScale="1">
        <p:scale>
          <a:sx n="99" d="100"/>
          <a:sy n="99" d="100"/>
        </p:scale>
        <p:origin x="582"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1" d="100"/>
          <a:sy n="111" d="100"/>
        </p:scale>
        <p:origin x="2742"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AF14B702-E669-011E-CB1F-C62E7B646488}"/>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AT"/>
          </a:p>
        </p:txBody>
      </p:sp>
      <p:sp>
        <p:nvSpPr>
          <p:cNvPr id="3" name="Datumsplatzhalter 2">
            <a:extLst>
              <a:ext uri="{FF2B5EF4-FFF2-40B4-BE49-F238E27FC236}">
                <a16:creationId xmlns:a16="http://schemas.microsoft.com/office/drawing/2014/main" id="{01901882-7486-B336-9CE6-D5685269D4A1}"/>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9C44ED3-AA58-4201-860F-0FF27745FC1C}" type="datetimeFigureOut">
              <a:rPr lang="de-AT" smtClean="0"/>
              <a:t>15.12.2023</a:t>
            </a:fld>
            <a:endParaRPr lang="de-AT"/>
          </a:p>
        </p:txBody>
      </p:sp>
      <p:sp>
        <p:nvSpPr>
          <p:cNvPr id="4" name="Fußzeilenplatzhalter 3">
            <a:extLst>
              <a:ext uri="{FF2B5EF4-FFF2-40B4-BE49-F238E27FC236}">
                <a16:creationId xmlns:a16="http://schemas.microsoft.com/office/drawing/2014/main" id="{E83B5882-8ED4-4CB9-28B3-E10DE8A417CA}"/>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a:extLst>
              <a:ext uri="{FF2B5EF4-FFF2-40B4-BE49-F238E27FC236}">
                <a16:creationId xmlns:a16="http://schemas.microsoft.com/office/drawing/2014/main" id="{E200F052-E1D7-D17A-5D3C-0361DB939B04}"/>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A9FD40F-2FD9-4CA7-BBAF-A78BED159987}" type="slidenum">
              <a:rPr lang="de-AT" smtClean="0"/>
              <a:t>‹Nr.›</a:t>
            </a:fld>
            <a:endParaRPr lang="de-AT"/>
          </a:p>
        </p:txBody>
      </p:sp>
    </p:spTree>
    <p:extLst>
      <p:ext uri="{BB962C8B-B14F-4D97-AF65-F5344CB8AC3E}">
        <p14:creationId xmlns:p14="http://schemas.microsoft.com/office/powerpoint/2010/main" val="101527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AC99475-B72C-4DE9-8D56-97126FF72EE9}" type="datetimeFigureOut">
              <a:rPr lang="de-AT" smtClean="0"/>
              <a:t>15.12.2023</a:t>
            </a:fld>
            <a:endParaRPr lang="de-AT"/>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57D50A-6F0B-4B6A-9E7F-C345E09BFBEE}" type="slidenum">
              <a:rPr lang="de-AT" smtClean="0"/>
              <a:t>‹Nr.›</a:t>
            </a:fld>
            <a:endParaRPr lang="de-AT"/>
          </a:p>
        </p:txBody>
      </p:sp>
    </p:spTree>
    <p:extLst>
      <p:ext uri="{BB962C8B-B14F-4D97-AF65-F5344CB8AC3E}">
        <p14:creationId xmlns:p14="http://schemas.microsoft.com/office/powerpoint/2010/main" val="2067885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CA57D50A-6F0B-4B6A-9E7F-C345E09BFBEE}" type="slidenum">
              <a:rPr lang="de-AT" smtClean="0"/>
              <a:t>2</a:t>
            </a:fld>
            <a:endParaRPr lang="de-AT"/>
          </a:p>
        </p:txBody>
      </p:sp>
    </p:spTree>
    <p:extLst>
      <p:ext uri="{BB962C8B-B14F-4D97-AF65-F5344CB8AC3E}">
        <p14:creationId xmlns:p14="http://schemas.microsoft.com/office/powerpoint/2010/main" val="2809605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dirty="0"/>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4015499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4239862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02086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2902473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53791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2850854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41815668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370848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3681913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6766B77-9C60-436D-BA26-837BB24172D4}" type="datetimeFigureOut">
              <a:rPr lang="de-AT" smtClean="0"/>
              <a:t>15.12.2023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6920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6766B77-9C60-436D-BA26-837BB24172D4}" type="datetimeFigureOut">
              <a:rPr lang="de-AT" smtClean="0"/>
              <a:t>15.12.2023</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1153911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6766B77-9C60-436D-BA26-837BB24172D4}" type="datetimeFigureOut">
              <a:rPr lang="de-AT" smtClean="0"/>
              <a:t>15.12.2023</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337220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6766B77-9C60-436D-BA26-837BB24172D4}" type="datetimeFigureOut">
              <a:rPr lang="de-AT" smtClean="0"/>
              <a:t>15.12.2023</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2779662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766B77-9C60-436D-BA26-837BB24172D4}" type="datetimeFigureOut">
              <a:rPr lang="de-AT" smtClean="0"/>
              <a:t>15.12.2023</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302443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6766B77-9C60-436D-BA26-837BB24172D4}" type="datetimeFigureOut">
              <a:rPr lang="de-AT" smtClean="0"/>
              <a:t>15.12.2023</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758D6505-3D55-4DB3-9BD3-515D0087919F}" type="slidenum">
              <a:rPr lang="de-AT" smtClean="0"/>
              <a:t>‹Nr.›</a:t>
            </a:fld>
            <a:endParaRPr lang="de-AT"/>
          </a:p>
        </p:txBody>
      </p:sp>
    </p:spTree>
    <p:extLst>
      <p:ext uri="{BB962C8B-B14F-4D97-AF65-F5344CB8AC3E}">
        <p14:creationId xmlns:p14="http://schemas.microsoft.com/office/powerpoint/2010/main" val="343636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758D6505-3D55-4DB3-9BD3-515D0087919F}" type="slidenum">
              <a:rPr lang="de-AT" smtClean="0"/>
              <a:t>‹Nr.›</a:t>
            </a:fld>
            <a:endParaRPr lang="de-AT"/>
          </a:p>
        </p:txBody>
      </p:sp>
      <p:sp>
        <p:nvSpPr>
          <p:cNvPr id="5" name="Date Placeholder 4"/>
          <p:cNvSpPr>
            <a:spLocks noGrp="1"/>
          </p:cNvSpPr>
          <p:nvPr>
            <p:ph type="dt" sz="half" idx="10"/>
          </p:nvPr>
        </p:nvSpPr>
        <p:spPr/>
        <p:txBody>
          <a:bodyPr/>
          <a:lstStyle/>
          <a:p>
            <a:fld id="{46766B77-9C60-436D-BA26-837BB24172D4}" type="datetimeFigureOut">
              <a:rPr lang="de-AT" smtClean="0"/>
              <a:t>15.12.2023</a:t>
            </a:fld>
            <a:endParaRPr lang="de-AT"/>
          </a:p>
        </p:txBody>
      </p:sp>
    </p:spTree>
    <p:extLst>
      <p:ext uri="{BB962C8B-B14F-4D97-AF65-F5344CB8AC3E}">
        <p14:creationId xmlns:p14="http://schemas.microsoft.com/office/powerpoint/2010/main" val="2649605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766B77-9C60-436D-BA26-837BB24172D4}" type="datetimeFigureOut">
              <a:rPr lang="de-AT" smtClean="0"/>
              <a:t>15.12.2023</a:t>
            </a:fld>
            <a:endParaRPr lang="de-A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58D6505-3D55-4DB3-9BD3-515D0087919F}" type="slidenum">
              <a:rPr lang="de-AT" smtClean="0"/>
              <a:t>‹Nr.›</a:t>
            </a:fld>
            <a:endParaRPr lang="de-AT"/>
          </a:p>
        </p:txBody>
      </p:sp>
    </p:spTree>
    <p:extLst>
      <p:ext uri="{BB962C8B-B14F-4D97-AF65-F5344CB8AC3E}">
        <p14:creationId xmlns:p14="http://schemas.microsoft.com/office/powerpoint/2010/main" val="257175937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ehre4you.at/herakles/login.php"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jpe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jpeg"/><Relationship Id="rId11" Type="http://schemas.openxmlformats.org/officeDocument/2006/relationships/image" Target="../media/image23.jpeg"/><Relationship Id="rId5" Type="http://schemas.openxmlformats.org/officeDocument/2006/relationships/image" Target="../media/image17.png"/><Relationship Id="rId10" Type="http://schemas.openxmlformats.org/officeDocument/2006/relationships/image" Target="../media/image22.jpeg"/><Relationship Id="rId4" Type="http://schemas.openxmlformats.org/officeDocument/2006/relationships/image" Target="../media/image16.png"/><Relationship Id="rId9" Type="http://schemas.openxmlformats.org/officeDocument/2006/relationships/image" Target="../media/image21.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ehre4you.at/tirol"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descr="Ein Bild, das Text, Schrift, Grafiken, Screenshot enthält.&#10;&#10;Automatisch generierte Beschreibung">
            <a:extLst>
              <a:ext uri="{FF2B5EF4-FFF2-40B4-BE49-F238E27FC236}">
                <a16:creationId xmlns:a16="http://schemas.microsoft.com/office/drawing/2014/main" id="{5385B5A4-EA22-583A-0A2A-93BDE9279F9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9" name="Grafik 8" descr="Ein Bild, das Schrift, Grafiken, Grafikdesign, Typografie enthält.&#10;&#10;Automatisch generierte Beschreibung">
            <a:extLst>
              <a:ext uri="{FF2B5EF4-FFF2-40B4-BE49-F238E27FC236}">
                <a16:creationId xmlns:a16="http://schemas.microsoft.com/office/drawing/2014/main" id="{C5B37224-A415-FEBF-8774-D1456EC2D24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
        <p:nvSpPr>
          <p:cNvPr id="2" name="Titel 3">
            <a:extLst>
              <a:ext uri="{FF2B5EF4-FFF2-40B4-BE49-F238E27FC236}">
                <a16:creationId xmlns:a16="http://schemas.microsoft.com/office/drawing/2014/main" id="{076C8791-5B98-E989-FCA5-E33C4E92DBAF}"/>
              </a:ext>
            </a:extLst>
          </p:cNvPr>
          <p:cNvSpPr txBox="1">
            <a:spLocks/>
          </p:cNvSpPr>
          <p:nvPr/>
        </p:nvSpPr>
        <p:spPr>
          <a:xfrm>
            <a:off x="1639597" y="3183018"/>
            <a:ext cx="6628562" cy="1421928"/>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Herzlich Willkommen zum</a:t>
            </a:r>
          </a:p>
          <a:p>
            <a:endParaRPr lang="de-DE" sz="3200" b="1" spc="5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endParaRPr>
          </a:p>
          <a:p>
            <a:r>
              <a:rPr lang="de-DE" sz="3200" b="1" spc="5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2. Partnertreffen - virtuell</a:t>
            </a:r>
            <a:endParaRPr lang="de-DE" sz="3200" b="1" spc="50" dirty="0">
              <a:ln w="12700">
                <a:solidFill>
                  <a:schemeClr val="tx1"/>
                </a:solidFill>
              </a:ln>
              <a:solidFill>
                <a:srgbClr val="7BD2F0"/>
              </a:solidFill>
            </a:endParaRPr>
          </a:p>
        </p:txBody>
      </p:sp>
      <p:sp>
        <p:nvSpPr>
          <p:cNvPr id="3" name="Rectangle 2">
            <a:extLst>
              <a:ext uri="{FF2B5EF4-FFF2-40B4-BE49-F238E27FC236}">
                <a16:creationId xmlns:a16="http://schemas.microsoft.com/office/drawing/2014/main" id="{61E1D82A-207A-3FD9-B9FD-50AFBD59B10A}"/>
              </a:ext>
            </a:extLst>
          </p:cNvPr>
          <p:cNvSpPr>
            <a:spLocks noChangeArrowheads="1"/>
          </p:cNvSpPr>
          <p:nvPr/>
        </p:nvSpPr>
        <p:spPr bwMode="auto">
          <a:xfrm>
            <a:off x="0" y="32670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AT"/>
          </a:p>
        </p:txBody>
      </p:sp>
      <p:pic>
        <p:nvPicPr>
          <p:cNvPr id="1025" name="Picture 1">
            <a:extLst>
              <a:ext uri="{FF2B5EF4-FFF2-40B4-BE49-F238E27FC236}">
                <a16:creationId xmlns:a16="http://schemas.microsoft.com/office/drawing/2014/main" id="{6BB31C98-1808-23A0-A4DD-FA9CC743F0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13013"/>
            <a:ext cx="9358723" cy="2165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7984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a:extLst>
              <a:ext uri="{FF2B5EF4-FFF2-40B4-BE49-F238E27FC236}">
                <a16:creationId xmlns:a16="http://schemas.microsoft.com/office/drawing/2014/main" id="{5754E3A9-6BBA-F98B-344B-A2EEE78BB4A5}"/>
              </a:ext>
            </a:extLst>
          </p:cNvPr>
          <p:cNvSpPr txBox="1">
            <a:spLocks/>
          </p:cNvSpPr>
          <p:nvPr/>
        </p:nvSpPr>
        <p:spPr>
          <a:xfrm>
            <a:off x="736359" y="1127643"/>
            <a:ext cx="10515600" cy="757130"/>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Lehrbetrieb Backend</a:t>
            </a:r>
          </a:p>
          <a:p>
            <a:endParaRPr lang="de-DE" sz="24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endParaRPr>
          </a:p>
        </p:txBody>
      </p:sp>
      <p:sp>
        <p:nvSpPr>
          <p:cNvPr id="6" name="Textfeld 5">
            <a:extLst>
              <a:ext uri="{FF2B5EF4-FFF2-40B4-BE49-F238E27FC236}">
                <a16:creationId xmlns:a16="http://schemas.microsoft.com/office/drawing/2014/main" id="{B23845B0-8C05-B728-A2C3-1D56465B9D20}"/>
              </a:ext>
            </a:extLst>
          </p:cNvPr>
          <p:cNvSpPr txBox="1"/>
          <p:nvPr/>
        </p:nvSpPr>
        <p:spPr>
          <a:xfrm>
            <a:off x="3066604" y="2505670"/>
            <a:ext cx="10955547" cy="923330"/>
          </a:xfrm>
          <a:prstGeom prst="rect">
            <a:avLst/>
          </a:prstGeom>
          <a:noFill/>
        </p:spPr>
        <p:txBody>
          <a:bodyPr wrap="square">
            <a:spAutoFit/>
          </a:bodyPr>
          <a:lstStyle/>
          <a:p>
            <a:endParaRPr lang="de-DE" sz="1800" u="sng" dirty="0">
              <a:solidFill>
                <a:srgbClr val="0070C0"/>
              </a:solidFill>
              <a:effectLst/>
              <a:latin typeface="Verdana" panose="020B060403050404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endParaRPr>
          </a:p>
          <a:p>
            <a:r>
              <a:rPr lang="de-DE" sz="1800" u="sng" dirty="0">
                <a:solidFill>
                  <a:srgbClr val="0070C0"/>
                </a:solidFill>
                <a:effectLst/>
                <a:latin typeface="Verdana" panose="020B060403050404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https://www.lehre4you.at/herakles/login.php</a:t>
            </a:r>
            <a:endParaRPr lang="de-DE" sz="1800" u="sng" dirty="0">
              <a:solidFill>
                <a:srgbClr val="0070C0"/>
              </a:solidFill>
              <a:effectLst/>
              <a:latin typeface="Verdana" panose="020B0604030504040204" pitchFamily="34" charset="0"/>
              <a:ea typeface="Calibri" panose="020F0502020204030204" pitchFamily="34" charset="0"/>
              <a:cs typeface="Calibri" panose="020F0502020204030204" pitchFamily="34" charset="0"/>
            </a:endParaRPr>
          </a:p>
          <a:p>
            <a:endParaRPr lang="de-DE" dirty="0">
              <a:solidFill>
                <a:srgbClr val="0070C0"/>
              </a:solidFill>
            </a:endParaRPr>
          </a:p>
        </p:txBody>
      </p:sp>
      <p:pic>
        <p:nvPicPr>
          <p:cNvPr id="7" name="Grafik 6" descr="Ein Bild, das Text, Schrift, Grafiken, Screenshot enthält.&#10;&#10;Automatisch generierte Beschreibung">
            <a:extLst>
              <a:ext uri="{FF2B5EF4-FFF2-40B4-BE49-F238E27FC236}">
                <a16:creationId xmlns:a16="http://schemas.microsoft.com/office/drawing/2014/main" id="{BB175B7A-ECBB-2167-0D81-2D858A6B87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8" name="Grafik 7" descr="Ein Bild, das Schrift, Grafiken, Grafikdesign, Typografie enthält.&#10;&#10;Automatisch generierte Beschreibung">
            <a:extLst>
              <a:ext uri="{FF2B5EF4-FFF2-40B4-BE49-F238E27FC236}">
                <a16:creationId xmlns:a16="http://schemas.microsoft.com/office/drawing/2014/main" id="{5F07154F-A4AE-66BE-FC8E-F21C6E3A0A9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Tree>
    <p:extLst>
      <p:ext uri="{BB962C8B-B14F-4D97-AF65-F5344CB8AC3E}">
        <p14:creationId xmlns:p14="http://schemas.microsoft.com/office/powerpoint/2010/main" val="3871328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a:extLst>
              <a:ext uri="{FF2B5EF4-FFF2-40B4-BE49-F238E27FC236}">
                <a16:creationId xmlns:a16="http://schemas.microsoft.com/office/drawing/2014/main" id="{5754E3A9-6BBA-F98B-344B-A2EEE78BB4A5}"/>
              </a:ext>
            </a:extLst>
          </p:cNvPr>
          <p:cNvSpPr txBox="1">
            <a:spLocks/>
          </p:cNvSpPr>
          <p:nvPr/>
        </p:nvSpPr>
        <p:spPr>
          <a:xfrm>
            <a:off x="250222" y="188851"/>
            <a:ext cx="10515600" cy="6740307"/>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dirty="0">
                <a:ln w="12700">
                  <a:solidFill>
                    <a:schemeClr val="tx1"/>
                  </a:solidFill>
                </a:ln>
                <a:solidFill>
                  <a:srgbClr val="7BD2F0"/>
                </a:solidFill>
                <a:latin typeface="Verdana Pro Black" panose="020B0604020202020204" pitchFamily="34" charset="0"/>
              </a:rPr>
              <a:t>Bühnenprogramm Ablauf</a:t>
            </a:r>
          </a:p>
          <a:p>
            <a:endParaRPr lang="de-DE" sz="2400" dirty="0">
              <a:ln w="12700">
                <a:solidFill>
                  <a:schemeClr val="tx1"/>
                </a:solidFill>
              </a:ln>
              <a:solidFill>
                <a:srgbClr val="7BD2F0"/>
              </a:solidFill>
              <a:latin typeface="Verdana Pro Black" panose="020B0604020202020204" pitchFamily="34" charset="0"/>
            </a:endParaRPr>
          </a:p>
          <a:p>
            <a:pPr marL="342900" indent="-342900">
              <a:buFont typeface="Arial" panose="020B0604020202020204" pitchFamily="34" charset="0"/>
              <a:buChar char="•"/>
            </a:pPr>
            <a:r>
              <a:rPr lang="de-DE" sz="2400" dirty="0">
                <a:ln w="12700">
                  <a:solidFill>
                    <a:schemeClr val="tx1"/>
                  </a:solidFill>
                </a:ln>
                <a:solidFill>
                  <a:srgbClr val="7BD2F0"/>
                </a:solidFill>
                <a:latin typeface="Verdana Pro Black" panose="020B0604020202020204" pitchFamily="34" charset="0"/>
              </a:rPr>
              <a:t>LIVE-Programm startet am Mittwoch, 10. </a:t>
            </a:r>
          </a:p>
          <a:p>
            <a:r>
              <a:rPr lang="de-DE" sz="2400" dirty="0">
                <a:ln w="12700">
                  <a:solidFill>
                    <a:schemeClr val="tx1"/>
                  </a:solidFill>
                </a:ln>
                <a:solidFill>
                  <a:srgbClr val="7BD2F0"/>
                </a:solidFill>
                <a:latin typeface="Verdana Pro Black" panose="020B0604020202020204" pitchFamily="34" charset="0"/>
              </a:rPr>
              <a:t>   Jänner, um 9.00 Uhr </a:t>
            </a:r>
          </a:p>
          <a:p>
            <a:endParaRPr lang="de-DE" sz="2400" dirty="0">
              <a:ln w="12700">
                <a:solidFill>
                  <a:schemeClr val="tx1"/>
                </a:solidFill>
              </a:ln>
              <a:solidFill>
                <a:srgbClr val="7BD2F0"/>
              </a:solidFill>
              <a:latin typeface="Verdana Pro Black" panose="020B0604020202020204" pitchFamily="34" charset="0"/>
            </a:endParaRPr>
          </a:p>
          <a:p>
            <a:pPr marL="342900" indent="-342900">
              <a:buFont typeface="Arial" panose="020B0604020202020204" pitchFamily="34" charset="0"/>
              <a:buChar char="•"/>
            </a:pPr>
            <a:r>
              <a:rPr lang="de-DE" sz="2400" dirty="0">
                <a:ln w="12700">
                  <a:solidFill>
                    <a:schemeClr val="tx1"/>
                  </a:solidFill>
                </a:ln>
                <a:solidFill>
                  <a:srgbClr val="7BD2F0"/>
                </a:solidFill>
                <a:latin typeface="Verdana Pro Black" panose="020B0604020202020204" pitchFamily="34" charset="0"/>
              </a:rPr>
              <a:t>Messeeröffnung am Mittwoch, um 10.00 Uhr, bei der Messebühne Halle A</a:t>
            </a:r>
          </a:p>
          <a:p>
            <a:endParaRPr lang="de-DE" sz="2400" dirty="0">
              <a:ln w="12700">
                <a:solidFill>
                  <a:schemeClr val="tx1"/>
                </a:solidFill>
              </a:ln>
              <a:solidFill>
                <a:srgbClr val="7BD2F0"/>
              </a:solidFill>
              <a:latin typeface="Verdana Pro Black" panose="020B0604020202020204" pitchFamily="34" charset="0"/>
            </a:endParaRPr>
          </a:p>
          <a:p>
            <a:pPr marL="342900" indent="-342900">
              <a:buFont typeface="Arial" panose="020B0604020202020204" pitchFamily="34" charset="0"/>
              <a:buChar char="•"/>
            </a:pPr>
            <a:r>
              <a:rPr lang="de-DE" sz="2400" dirty="0">
                <a:ln w="12700">
                  <a:solidFill>
                    <a:schemeClr val="tx1"/>
                  </a:solidFill>
                </a:ln>
                <a:solidFill>
                  <a:srgbClr val="7BD2F0"/>
                </a:solidFill>
                <a:latin typeface="Verdana Pro Black" panose="020B0604020202020204" pitchFamily="34" charset="0"/>
              </a:rPr>
              <a:t>2 Kamerateams sind hauptsächlich in der Lehrlingsmesse unterwegs, als fliegendes Kamerateam. Wir besuchen laufend die Lehrbetriebe sowie die Fachberufsschulen</a:t>
            </a:r>
          </a:p>
          <a:p>
            <a:endParaRPr lang="de-DE" sz="2400" dirty="0">
              <a:ln w="12700">
                <a:solidFill>
                  <a:schemeClr val="tx1"/>
                </a:solidFill>
              </a:ln>
              <a:solidFill>
                <a:srgbClr val="7BD2F0"/>
              </a:solidFill>
              <a:latin typeface="Verdana Pro Black" panose="020B0604020202020204" pitchFamily="34" charset="0"/>
            </a:endParaRPr>
          </a:p>
          <a:p>
            <a:pPr marL="342900" indent="-342900">
              <a:buFont typeface="Arial" panose="020B0604020202020204" pitchFamily="34" charset="0"/>
              <a:buChar char="•"/>
            </a:pPr>
            <a:r>
              <a:rPr lang="de-DE" sz="2400" dirty="0">
                <a:ln w="12700">
                  <a:solidFill>
                    <a:schemeClr val="tx1"/>
                  </a:solidFill>
                </a:ln>
                <a:solidFill>
                  <a:srgbClr val="7BD2F0"/>
                </a:solidFill>
                <a:latin typeface="Verdana Pro Black" panose="020B0604020202020204" pitchFamily="34" charset="0"/>
              </a:rPr>
              <a:t>Das Live-Programm findet  am MI und DO von 9:00-13:00 Uhr und von 14:00 bis 16:00 Uhr statt. </a:t>
            </a:r>
          </a:p>
          <a:p>
            <a:pPr marL="342900" indent="-342900">
              <a:buFont typeface="Arial" panose="020B0604020202020204" pitchFamily="34" charset="0"/>
              <a:buChar char="•"/>
            </a:pPr>
            <a:r>
              <a:rPr lang="de-DE" sz="2400" dirty="0">
                <a:ln w="12700">
                  <a:solidFill>
                    <a:schemeClr val="tx1"/>
                  </a:solidFill>
                </a:ln>
                <a:solidFill>
                  <a:srgbClr val="7BD2F0"/>
                </a:solidFill>
                <a:latin typeface="Verdana Pro Black" panose="020B0604020202020204" pitchFamily="34" charset="0"/>
              </a:rPr>
              <a:t>Am Freitag von 9-13.00 Uhr und von 14:00 bis 15.00 Uhr.</a:t>
            </a:r>
          </a:p>
          <a:p>
            <a:pPr marL="342900" indent="-342900">
              <a:buFont typeface="Arial" panose="020B0604020202020204" pitchFamily="34" charset="0"/>
              <a:buChar char="•"/>
            </a:pPr>
            <a:endParaRPr lang="de-DE" sz="24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endParaRPr>
          </a:p>
          <a:p>
            <a:pPr marL="342900" indent="-342900">
              <a:buFont typeface="Arial" panose="020B0604020202020204" pitchFamily="34" charset="0"/>
              <a:buChar char="•"/>
            </a:pPr>
            <a:endParaRPr lang="de-DE" sz="24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endParaRPr>
          </a:p>
          <a:p>
            <a:endParaRPr lang="de-DE" sz="24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endParaRPr>
          </a:p>
        </p:txBody>
      </p:sp>
      <p:pic>
        <p:nvPicPr>
          <p:cNvPr id="7" name="Grafik 6" descr="Ein Bild, das Text, Schrift, Grafiken, Screenshot enthält.&#10;&#10;Automatisch generierte Beschreibung">
            <a:extLst>
              <a:ext uri="{FF2B5EF4-FFF2-40B4-BE49-F238E27FC236}">
                <a16:creationId xmlns:a16="http://schemas.microsoft.com/office/drawing/2014/main" id="{BB175B7A-ECBB-2167-0D81-2D858A6B87B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8" name="Grafik 7" descr="Ein Bild, das Schrift, Grafiken, Grafikdesign, Typografie enthält.&#10;&#10;Automatisch generierte Beschreibung">
            <a:extLst>
              <a:ext uri="{FF2B5EF4-FFF2-40B4-BE49-F238E27FC236}">
                <a16:creationId xmlns:a16="http://schemas.microsoft.com/office/drawing/2014/main" id="{5F07154F-A4AE-66BE-FC8E-F21C6E3A0A9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Tree>
    <p:extLst>
      <p:ext uri="{BB962C8B-B14F-4D97-AF65-F5344CB8AC3E}">
        <p14:creationId xmlns:p14="http://schemas.microsoft.com/office/powerpoint/2010/main" val="2108269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a:extLst>
              <a:ext uri="{FF2B5EF4-FFF2-40B4-BE49-F238E27FC236}">
                <a16:creationId xmlns:a16="http://schemas.microsoft.com/office/drawing/2014/main" id="{5754E3A9-6BBA-F98B-344B-A2EEE78BB4A5}"/>
              </a:ext>
            </a:extLst>
          </p:cNvPr>
          <p:cNvSpPr txBox="1">
            <a:spLocks/>
          </p:cNvSpPr>
          <p:nvPr/>
        </p:nvSpPr>
        <p:spPr>
          <a:xfrm>
            <a:off x="308095" y="781283"/>
            <a:ext cx="10515600" cy="6075509"/>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dirty="0">
                <a:ln w="12700">
                  <a:solidFill>
                    <a:schemeClr val="tx1"/>
                  </a:solidFill>
                </a:ln>
                <a:solidFill>
                  <a:srgbClr val="7BD2F0"/>
                </a:solidFill>
                <a:latin typeface="Verdana Pro Black" panose="020B0604020202020204" pitchFamily="34" charset="0"/>
              </a:rPr>
              <a:t>Bühnenprogramm Ablauf</a:t>
            </a:r>
          </a:p>
          <a:p>
            <a:endParaRPr lang="de-DE" sz="2400" dirty="0">
              <a:ln w="12700">
                <a:solidFill>
                  <a:schemeClr val="tx1"/>
                </a:solidFill>
              </a:ln>
              <a:solidFill>
                <a:srgbClr val="7BD2F0"/>
              </a:solidFill>
              <a:latin typeface="Verdana Pro Black" panose="020B0604020202020204" pitchFamily="34" charset="0"/>
            </a:endParaRPr>
          </a:p>
          <a:p>
            <a:pPr marL="342900" indent="-342900">
              <a:buFont typeface="Arial" panose="020B0604020202020204" pitchFamily="34" charset="0"/>
              <a:buChar char="•"/>
            </a:pPr>
            <a:r>
              <a:rPr lang="de-DE" sz="2400" dirty="0">
                <a:ln w="12700">
                  <a:solidFill>
                    <a:schemeClr val="tx1"/>
                  </a:solidFill>
                </a:ln>
                <a:solidFill>
                  <a:srgbClr val="7BD2F0"/>
                </a:solidFill>
                <a:latin typeface="Verdana Pro Black" panose="020B0604020202020204" pitchFamily="34" charset="0"/>
              </a:rPr>
              <a:t>Alle Firmen erhalten die Zeit, welche eingeplant wurde, dass das Kamerateam am Lehrbetriebsstand oder bei der Hands-On-Station vorbeikommt. </a:t>
            </a:r>
          </a:p>
          <a:p>
            <a:endParaRPr lang="de-DE" sz="2400" dirty="0">
              <a:ln w="12700">
                <a:solidFill>
                  <a:schemeClr val="tx1"/>
                </a:solidFill>
              </a:ln>
              <a:solidFill>
                <a:srgbClr val="7BD2F0"/>
              </a:solidFill>
              <a:latin typeface="Verdana Pro Black" panose="020B0604020202020204" pitchFamily="34" charset="0"/>
            </a:endParaRPr>
          </a:p>
          <a:p>
            <a:pPr marL="342900" indent="-342900">
              <a:buFont typeface="Arial" panose="020B0604020202020204" pitchFamily="34" charset="0"/>
              <a:buChar char="•"/>
            </a:pPr>
            <a:r>
              <a:rPr lang="de-DE" sz="2400" dirty="0">
                <a:ln w="12700">
                  <a:solidFill>
                    <a:schemeClr val="tx1"/>
                  </a:solidFill>
                </a:ln>
                <a:solidFill>
                  <a:srgbClr val="7BD2F0"/>
                </a:solidFill>
                <a:latin typeface="Verdana Pro Black" panose="020B0604020202020204" pitchFamily="34" charset="0"/>
              </a:rPr>
              <a:t>Die Beiträge dauern ca. 10 – 15 Minuten </a:t>
            </a:r>
          </a:p>
          <a:p>
            <a:pPr marL="342900" indent="-342900">
              <a:buFont typeface="Arial" panose="020B0604020202020204" pitchFamily="34" charset="0"/>
              <a:buChar char="•"/>
            </a:pPr>
            <a:endParaRPr lang="de-DE" sz="2400" dirty="0">
              <a:ln w="12700">
                <a:solidFill>
                  <a:schemeClr val="tx1"/>
                </a:solidFill>
              </a:ln>
              <a:solidFill>
                <a:srgbClr val="7BD2F0"/>
              </a:solidFill>
              <a:latin typeface="Verdana Pro Black" panose="020B0604020202020204" pitchFamily="34" charset="0"/>
            </a:endParaRPr>
          </a:p>
          <a:p>
            <a:pPr marL="342900" indent="-342900">
              <a:buFont typeface="Arial" panose="020B0604020202020204" pitchFamily="34" charset="0"/>
              <a:buChar char="•"/>
            </a:pPr>
            <a:r>
              <a:rPr lang="de-DE" sz="2400" dirty="0">
                <a:ln w="12700">
                  <a:solidFill>
                    <a:schemeClr val="tx1"/>
                  </a:solidFill>
                </a:ln>
                <a:solidFill>
                  <a:srgbClr val="7BD2F0"/>
                </a:solidFill>
                <a:latin typeface="Verdana Pro Black" panose="020B0604020202020204" pitchFamily="34" charset="0"/>
              </a:rPr>
              <a:t>Die Beiträge werden informativ, aber auch mit Witz und jugendlichem Stil abgehalten. </a:t>
            </a:r>
          </a:p>
          <a:p>
            <a:pPr marL="342900" indent="-342900">
              <a:buFont typeface="Arial" panose="020B0604020202020204" pitchFamily="34" charset="0"/>
              <a:buChar char="•"/>
            </a:pPr>
            <a:endParaRPr lang="de-DE" sz="2400" dirty="0">
              <a:ln w="12700">
                <a:solidFill>
                  <a:schemeClr val="tx1"/>
                </a:solidFill>
              </a:ln>
              <a:solidFill>
                <a:srgbClr val="7BD2F0"/>
              </a:solidFill>
              <a:latin typeface="Verdana Pro Black" panose="020B0604020202020204" pitchFamily="34" charset="0"/>
            </a:endParaRPr>
          </a:p>
          <a:p>
            <a:pPr marL="342900" indent="-342900">
              <a:buFont typeface="Arial" panose="020B0604020202020204" pitchFamily="34" charset="0"/>
              <a:buChar char="•"/>
            </a:pPr>
            <a:r>
              <a:rPr lang="de-DE" sz="2400" dirty="0">
                <a:ln w="12700">
                  <a:solidFill>
                    <a:schemeClr val="tx1"/>
                  </a:solidFill>
                </a:ln>
                <a:solidFill>
                  <a:srgbClr val="7BD2F0"/>
                </a:solidFill>
                <a:latin typeface="Verdana Pro Black" panose="020B0604020202020204" pitchFamily="34" charset="0"/>
              </a:rPr>
              <a:t>Betriebe können sich bei uns auch gerne mit Ideen für diese Beiträge melden.</a:t>
            </a:r>
          </a:p>
          <a:p>
            <a:pPr marL="342900" indent="-342900">
              <a:buFont typeface="Arial" panose="020B0604020202020204" pitchFamily="34" charset="0"/>
              <a:buChar char="•"/>
            </a:pPr>
            <a:endParaRPr lang="de-DE" sz="2400" dirty="0">
              <a:ln w="12700">
                <a:solidFill>
                  <a:schemeClr val="tx1"/>
                </a:solidFill>
              </a:ln>
              <a:solidFill>
                <a:srgbClr val="7BD2F0"/>
              </a:solidFill>
              <a:latin typeface="Verdana Pro Black" panose="020B0604020202020204" pitchFamily="34" charset="0"/>
            </a:endParaRPr>
          </a:p>
          <a:p>
            <a:pPr marL="342900" indent="-342900">
              <a:buFont typeface="Arial" panose="020B0604020202020204" pitchFamily="34" charset="0"/>
              <a:buChar char="•"/>
            </a:pPr>
            <a:r>
              <a:rPr lang="de-DE" sz="24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Vergessen Sie nicht, dass wir alle Videosequenzen live streamen und diese dann auch online gestellt werden.</a:t>
            </a:r>
          </a:p>
          <a:p>
            <a:pPr marL="342900" indent="-342900">
              <a:buFont typeface="Arial" panose="020B0604020202020204" pitchFamily="34" charset="0"/>
              <a:buChar char="•"/>
            </a:pPr>
            <a:endParaRPr lang="de-DE" sz="24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endParaRPr>
          </a:p>
          <a:p>
            <a:endParaRPr lang="de-DE" sz="24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endParaRPr>
          </a:p>
        </p:txBody>
      </p:sp>
      <p:pic>
        <p:nvPicPr>
          <p:cNvPr id="7" name="Grafik 6" descr="Ein Bild, das Text, Schrift, Grafiken, Screenshot enthält.&#10;&#10;Automatisch generierte Beschreibung">
            <a:extLst>
              <a:ext uri="{FF2B5EF4-FFF2-40B4-BE49-F238E27FC236}">
                <a16:creationId xmlns:a16="http://schemas.microsoft.com/office/drawing/2014/main" id="{BB175B7A-ECBB-2167-0D81-2D858A6B87B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8" name="Grafik 7" descr="Ein Bild, das Schrift, Grafiken, Grafikdesign, Typografie enthält.&#10;&#10;Automatisch generierte Beschreibung">
            <a:extLst>
              <a:ext uri="{FF2B5EF4-FFF2-40B4-BE49-F238E27FC236}">
                <a16:creationId xmlns:a16="http://schemas.microsoft.com/office/drawing/2014/main" id="{5F07154F-A4AE-66BE-FC8E-F21C6E3A0A9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Tree>
    <p:extLst>
      <p:ext uri="{BB962C8B-B14F-4D97-AF65-F5344CB8AC3E}">
        <p14:creationId xmlns:p14="http://schemas.microsoft.com/office/powerpoint/2010/main" val="4286190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553A1E-6B37-7181-FF7E-7F31DA872841}"/>
              </a:ext>
            </a:extLst>
          </p:cNvPr>
          <p:cNvSpPr>
            <a:spLocks noGrp="1"/>
          </p:cNvSpPr>
          <p:nvPr>
            <p:ph type="title"/>
          </p:nvPr>
        </p:nvSpPr>
        <p:spPr/>
        <p:txBody>
          <a:bodyPr/>
          <a:lstStyle/>
          <a:p>
            <a:r>
              <a:rPr lang="de-DE" dirty="0"/>
              <a:t>Rechtliches zu Bild und Filmmaterial</a:t>
            </a:r>
            <a:endParaRPr lang="de-AT" dirty="0"/>
          </a:p>
        </p:txBody>
      </p:sp>
      <p:sp>
        <p:nvSpPr>
          <p:cNvPr id="3" name="Inhaltsplatzhalter 2">
            <a:extLst>
              <a:ext uri="{FF2B5EF4-FFF2-40B4-BE49-F238E27FC236}">
                <a16:creationId xmlns:a16="http://schemas.microsoft.com/office/drawing/2014/main" id="{2D8A4EBE-1B77-8CCB-AE14-7021FF9B8AEB}"/>
              </a:ext>
            </a:extLst>
          </p:cNvPr>
          <p:cNvSpPr>
            <a:spLocks noGrp="1"/>
          </p:cNvSpPr>
          <p:nvPr>
            <p:ph idx="1"/>
          </p:nvPr>
        </p:nvSpPr>
        <p:spPr>
          <a:xfrm>
            <a:off x="677334" y="1770927"/>
            <a:ext cx="8596668" cy="4270435"/>
          </a:xfrm>
        </p:spPr>
        <p:txBody>
          <a:bodyPr>
            <a:normAutofit fontScale="92500" lnSpcReduction="10000"/>
          </a:bodyPr>
          <a:lstStyle/>
          <a:p>
            <a:r>
              <a:rPr lang="de-DE" dirty="0"/>
              <a:t>Auf der gesamten Lehrlingsmesse wird gefilmt und fotografiert, wie auch live gestreamt. </a:t>
            </a:r>
          </a:p>
          <a:p>
            <a:r>
              <a:rPr lang="de-DE" dirty="0"/>
              <a:t>Das Bildmaterial wird für die Presse wie auch für </a:t>
            </a:r>
            <a:r>
              <a:rPr lang="de-DE" dirty="0" err="1"/>
              <a:t>Social</a:t>
            </a:r>
            <a:r>
              <a:rPr lang="de-DE" dirty="0"/>
              <a:t> Media oder unsere Webseite verwendet.</a:t>
            </a:r>
          </a:p>
          <a:p>
            <a:r>
              <a:rPr lang="de-DE" dirty="0"/>
              <a:t>Mit der Teilnahme und Anwesenheit auf der Lehrlingsmesse stimmt man automatisch einer Verwendung zu. </a:t>
            </a:r>
          </a:p>
          <a:p>
            <a:r>
              <a:rPr lang="de-DE" dirty="0"/>
              <a:t>Leute, die nicht gefilmt oder fotografiert werden möchten, müssen dies eindeutig den Fotografen und Filmern mitteilen. </a:t>
            </a:r>
          </a:p>
          <a:p>
            <a:r>
              <a:rPr lang="de-DE" dirty="0"/>
              <a:t>Es sind nur Fotografen, Filmer und Presseleute zugelassen, welche sich rechtzeitig vor Messebeginn angemeldet haben und unsere Verhaltensregeln unterschreiben.</a:t>
            </a:r>
          </a:p>
          <a:p>
            <a:r>
              <a:rPr lang="de-DE" dirty="0"/>
              <a:t>Schüler, die im Klassenverband die Lehrlingsmesse besuchen, haben die Möglichkeit, auf ihren Karten, welche sie um den Hals tragen, ein Abzeichen hinaufkleben zu lassen. Dieses signalisiert, dass man nicht fotografiert werden möchte. Dieses muss jederzeit sichtbar getragen werden.</a:t>
            </a:r>
            <a:endParaRPr lang="de-AT" dirty="0"/>
          </a:p>
        </p:txBody>
      </p:sp>
    </p:spTree>
    <p:extLst>
      <p:ext uri="{BB962C8B-B14F-4D97-AF65-F5344CB8AC3E}">
        <p14:creationId xmlns:p14="http://schemas.microsoft.com/office/powerpoint/2010/main" val="3902212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04D68F31-B717-405E-8FDA-18AB5EF2DD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5" name="Straight Connector 14">
              <a:extLst>
                <a:ext uri="{FF2B5EF4-FFF2-40B4-BE49-F238E27FC236}">
                  <a16:creationId xmlns:a16="http://schemas.microsoft.com/office/drawing/2014/main" id="{B880E025-48FA-41BF-B643-0F8A44B909F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8B9DE0C2-FDAC-4F0A-87F8-E88ECD0E2B5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511C30BC-C353-4E3B-B27A-79E55CA451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18" name="Rectangle 25">
              <a:extLst>
                <a:ext uri="{FF2B5EF4-FFF2-40B4-BE49-F238E27FC236}">
                  <a16:creationId xmlns:a16="http://schemas.microsoft.com/office/drawing/2014/main" id="{476261E9-EE37-4446-8A99-BF1624CA46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19" name="Isosceles Triangle 18">
              <a:extLst>
                <a:ext uri="{FF2B5EF4-FFF2-40B4-BE49-F238E27FC236}">
                  <a16:creationId xmlns:a16="http://schemas.microsoft.com/office/drawing/2014/main" id="{ED67AA56-9A94-4774-8196-23D0C538D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20" name="Rectangle 27">
              <a:extLst>
                <a:ext uri="{FF2B5EF4-FFF2-40B4-BE49-F238E27FC236}">
                  <a16:creationId xmlns:a16="http://schemas.microsoft.com/office/drawing/2014/main" id="{51ABDD58-0B98-40D3-8540-6BD3C22D2F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21" name="Rectangle 28">
              <a:extLst>
                <a:ext uri="{FF2B5EF4-FFF2-40B4-BE49-F238E27FC236}">
                  <a16:creationId xmlns:a16="http://schemas.microsoft.com/office/drawing/2014/main" id="{C1221CB9-937E-4D51-A315-FCDE0A7712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22" name="Rectangle 29">
              <a:extLst>
                <a:ext uri="{FF2B5EF4-FFF2-40B4-BE49-F238E27FC236}">
                  <a16:creationId xmlns:a16="http://schemas.microsoft.com/office/drawing/2014/main" id="{84AE7C0B-B7D8-4F7A-A31B-6704BC4A4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23" name="Isosceles Triangle 22">
              <a:extLst>
                <a:ext uri="{FF2B5EF4-FFF2-40B4-BE49-F238E27FC236}">
                  <a16:creationId xmlns:a16="http://schemas.microsoft.com/office/drawing/2014/main" id="{16AF0C9F-08B9-458B-B540-A8E3913DFC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24" name="Isosceles Triangle 23">
              <a:extLst>
                <a:ext uri="{FF2B5EF4-FFF2-40B4-BE49-F238E27FC236}">
                  <a16:creationId xmlns:a16="http://schemas.microsoft.com/office/drawing/2014/main" id="{6FD06311-3180-43A6-86B8-4D1F153FE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grpSp>
      <p:pic>
        <p:nvPicPr>
          <p:cNvPr id="30" name="Grafik 29" descr="Ein Bild, das Text, Schrift, Grafiken, Screenshot enthält.&#10;&#10;Automatisch generierte Beschreibung">
            <a:extLst>
              <a:ext uri="{FF2B5EF4-FFF2-40B4-BE49-F238E27FC236}">
                <a16:creationId xmlns:a16="http://schemas.microsoft.com/office/drawing/2014/main" id="{2253D62E-F45B-670F-BDEF-433DFE1F6B5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804170" y="6314675"/>
            <a:ext cx="1343573" cy="551791"/>
          </a:xfrm>
          <a:prstGeom prst="rect">
            <a:avLst/>
          </a:prstGeom>
        </p:spPr>
      </p:pic>
      <p:pic>
        <p:nvPicPr>
          <p:cNvPr id="32" name="Grafik 31" descr="Ein Bild, das Schrift, Grafiken, Grafikdesign, Typografie enthält.&#10;&#10;Automatisch generierte Beschreibung">
            <a:extLst>
              <a:ext uri="{FF2B5EF4-FFF2-40B4-BE49-F238E27FC236}">
                <a16:creationId xmlns:a16="http://schemas.microsoft.com/office/drawing/2014/main" id="{6819BE52-FEA0-0ACE-961F-7559F80EE07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71666" y="180103"/>
            <a:ext cx="1801296" cy="1010427"/>
          </a:xfrm>
          <a:prstGeom prst="rect">
            <a:avLst/>
          </a:prstGeom>
        </p:spPr>
      </p:pic>
      <p:pic>
        <p:nvPicPr>
          <p:cNvPr id="4" name="Grafik 3" descr="Ein Bild, das Text, Screenshot, Schrift, Kreis enthält.&#10;&#10;Automatisch generierte Beschreibung">
            <a:extLst>
              <a:ext uri="{FF2B5EF4-FFF2-40B4-BE49-F238E27FC236}">
                <a16:creationId xmlns:a16="http://schemas.microsoft.com/office/drawing/2014/main" id="{33011AFC-276A-98A7-AB63-1E91DAF49002}"/>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056440" y="482213"/>
            <a:ext cx="8083122" cy="2694374"/>
          </a:xfrm>
          <a:prstGeom prst="rect">
            <a:avLst/>
          </a:prstGeom>
        </p:spPr>
      </p:pic>
      <p:pic>
        <p:nvPicPr>
          <p:cNvPr id="6" name="Grafik 5" descr="Ein Bild, das Grafiken, Symbol, Clipart, Logo enthält.&#10;&#10;Automatisch generierte Beschreibung">
            <a:extLst>
              <a:ext uri="{FF2B5EF4-FFF2-40B4-BE49-F238E27FC236}">
                <a16:creationId xmlns:a16="http://schemas.microsoft.com/office/drawing/2014/main" id="{31AE005C-B3EB-5E75-9A3B-EBD33FC72B7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610313" y="5911633"/>
            <a:ext cx="1521011" cy="522100"/>
          </a:xfrm>
          <a:prstGeom prst="rect">
            <a:avLst/>
          </a:prstGeom>
        </p:spPr>
      </p:pic>
      <p:pic>
        <p:nvPicPr>
          <p:cNvPr id="8" name="Grafik 7" descr="Ein Bild, das Text, Schrift, Logo, Grafiken enthält.&#10;&#10;Automatisch generierte Beschreibung">
            <a:extLst>
              <a:ext uri="{FF2B5EF4-FFF2-40B4-BE49-F238E27FC236}">
                <a16:creationId xmlns:a16="http://schemas.microsoft.com/office/drawing/2014/main" id="{A66FE69F-CF73-5163-71C4-B2F07BECE679}"/>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649586" y="5904541"/>
            <a:ext cx="2166687" cy="811934"/>
          </a:xfrm>
          <a:prstGeom prst="rect">
            <a:avLst/>
          </a:prstGeom>
        </p:spPr>
      </p:pic>
      <p:pic>
        <p:nvPicPr>
          <p:cNvPr id="12" name="Grafik 11" descr="Ein Bild, das Text, Schrift, Grafiken, rot enthält.&#10;&#10;Automatisch generierte Beschreibung">
            <a:extLst>
              <a:ext uri="{FF2B5EF4-FFF2-40B4-BE49-F238E27FC236}">
                <a16:creationId xmlns:a16="http://schemas.microsoft.com/office/drawing/2014/main" id="{C75B7A55-345B-5C54-D47A-3A3B03727153}"/>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915465" y="4388285"/>
            <a:ext cx="1091640" cy="996820"/>
          </a:xfrm>
          <a:prstGeom prst="rect">
            <a:avLst/>
          </a:prstGeom>
        </p:spPr>
      </p:pic>
      <p:pic>
        <p:nvPicPr>
          <p:cNvPr id="25" name="Grafik 24" descr="Ein Bild, das Text, Logo, Grafiken, Schrift enthält.&#10;&#10;Automatisch generierte Beschreibung">
            <a:extLst>
              <a:ext uri="{FF2B5EF4-FFF2-40B4-BE49-F238E27FC236}">
                <a16:creationId xmlns:a16="http://schemas.microsoft.com/office/drawing/2014/main" id="{DE4DC1FC-7DFE-CA2D-C015-38F5DA823C7A}"/>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52705" y="4403014"/>
            <a:ext cx="996820" cy="996820"/>
          </a:xfrm>
          <a:prstGeom prst="rect">
            <a:avLst/>
          </a:prstGeom>
        </p:spPr>
      </p:pic>
      <p:pic>
        <p:nvPicPr>
          <p:cNvPr id="29" name="Grafik 28" descr="Ein Bild, das Text, Schrift, Logo, Grafiken enthält.&#10;&#10;Automatisch generierte Beschreibung">
            <a:extLst>
              <a:ext uri="{FF2B5EF4-FFF2-40B4-BE49-F238E27FC236}">
                <a16:creationId xmlns:a16="http://schemas.microsoft.com/office/drawing/2014/main" id="{5C94E74E-817C-F38C-3E98-3F659118B1E9}"/>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490816" y="4469676"/>
            <a:ext cx="1955844" cy="863496"/>
          </a:xfrm>
          <a:prstGeom prst="rect">
            <a:avLst/>
          </a:prstGeom>
        </p:spPr>
      </p:pic>
      <p:pic>
        <p:nvPicPr>
          <p:cNvPr id="37" name="Grafik 36" descr="Ein Bild, das Text, Schrift, Screenshot, Logo enthält.&#10;&#10;Automatisch generierte Beschreibung">
            <a:extLst>
              <a:ext uri="{FF2B5EF4-FFF2-40B4-BE49-F238E27FC236}">
                <a16:creationId xmlns:a16="http://schemas.microsoft.com/office/drawing/2014/main" id="{887A17BD-4710-5D67-F186-7107259E4041}"/>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52705" y="5864741"/>
            <a:ext cx="2439346" cy="615885"/>
          </a:xfrm>
          <a:prstGeom prst="rect">
            <a:avLst/>
          </a:prstGeom>
        </p:spPr>
      </p:pic>
      <p:pic>
        <p:nvPicPr>
          <p:cNvPr id="39" name="Grafik 38" descr="Ein Bild, das Schrift, Logo, Text, Grafiken enthält.&#10;&#10;Automatisch generierte Beschreibung">
            <a:extLst>
              <a:ext uri="{FF2B5EF4-FFF2-40B4-BE49-F238E27FC236}">
                <a16:creationId xmlns:a16="http://schemas.microsoft.com/office/drawing/2014/main" id="{B22D63DE-EE80-D543-74EB-B5AEA3123A48}"/>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304573" y="4335828"/>
            <a:ext cx="1955844" cy="1238701"/>
          </a:xfrm>
          <a:prstGeom prst="rect">
            <a:avLst/>
          </a:prstGeom>
        </p:spPr>
      </p:pic>
      <p:pic>
        <p:nvPicPr>
          <p:cNvPr id="41" name="Grafik 40" descr="Ein Bild, das Schrift, Text, Logo, Grafiken enthält.&#10;&#10;Automatisch generierte Beschreibung">
            <a:extLst>
              <a:ext uri="{FF2B5EF4-FFF2-40B4-BE49-F238E27FC236}">
                <a16:creationId xmlns:a16="http://schemas.microsoft.com/office/drawing/2014/main" id="{0FA7837E-CB8A-8DF2-0E24-F6A500597C9E}"/>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8124791" y="5776803"/>
            <a:ext cx="842842" cy="946367"/>
          </a:xfrm>
          <a:prstGeom prst="rect">
            <a:avLst/>
          </a:prstGeom>
        </p:spPr>
      </p:pic>
      <p:pic>
        <p:nvPicPr>
          <p:cNvPr id="47" name="Grafik 46" descr="Ein Bild, das Text, Schrift, Grafiken, Logo enthält.&#10;&#10;Automatisch generierte Beschreibung">
            <a:extLst>
              <a:ext uri="{FF2B5EF4-FFF2-40B4-BE49-F238E27FC236}">
                <a16:creationId xmlns:a16="http://schemas.microsoft.com/office/drawing/2014/main" id="{C1455A0E-C855-8263-FB38-916011149312}"/>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8755178" y="4635835"/>
            <a:ext cx="1768432" cy="531177"/>
          </a:xfrm>
          <a:prstGeom prst="rect">
            <a:avLst/>
          </a:prstGeom>
        </p:spPr>
      </p:pic>
    </p:spTree>
    <p:extLst>
      <p:ext uri="{BB962C8B-B14F-4D97-AF65-F5344CB8AC3E}">
        <p14:creationId xmlns:p14="http://schemas.microsoft.com/office/powerpoint/2010/main" val="1257150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9"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40"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2"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3"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44"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4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4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47" name="Freeform: Shape 27">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nhaltsplatzhalter 2">
            <a:extLst>
              <a:ext uri="{FF2B5EF4-FFF2-40B4-BE49-F238E27FC236}">
                <a16:creationId xmlns:a16="http://schemas.microsoft.com/office/drawing/2014/main" id="{6A0A93EA-B55F-4456-0427-3F047732EB7C}"/>
              </a:ext>
            </a:extLst>
          </p:cNvPr>
          <p:cNvSpPr>
            <a:spLocks noGrp="1"/>
          </p:cNvSpPr>
          <p:nvPr>
            <p:ph idx="1"/>
          </p:nvPr>
        </p:nvSpPr>
        <p:spPr>
          <a:xfrm>
            <a:off x="6116084" y="609600"/>
            <a:ext cx="5511296" cy="5545667"/>
          </a:xfrm>
        </p:spPr>
        <p:txBody>
          <a:bodyPr anchor="ctr">
            <a:normAutofit/>
          </a:bodyPr>
          <a:lstStyle/>
          <a:p>
            <a:pPr marL="0" indent="0">
              <a:buNone/>
            </a:pPr>
            <a:r>
              <a:rPr lang="de-DE" sz="3600" dirty="0">
                <a:ln w="12700">
                  <a:solidFill>
                    <a:schemeClr val="tx1"/>
                  </a:solidFill>
                </a:ln>
                <a:solidFill>
                  <a:srgbClr val="FFFFFF"/>
                </a:solidFill>
                <a:effectLst>
                  <a:outerShdw blurRad="38100" dist="38100" dir="2700000" algn="tl">
                    <a:srgbClr val="000000">
                      <a:alpha val="43137"/>
                    </a:srgbClr>
                  </a:outerShdw>
                </a:effectLst>
                <a:latin typeface="Verdana Pro Black" panose="020B0604020202020204" pitchFamily="34" charset="0"/>
                <a:ea typeface="+mj-ea"/>
                <a:cs typeface="+mj-cs"/>
              </a:rPr>
              <a:t>VIELEN DANK </a:t>
            </a:r>
          </a:p>
          <a:p>
            <a:pPr marL="0" indent="0">
              <a:buNone/>
            </a:pPr>
            <a:r>
              <a:rPr lang="de-DE" sz="3600" dirty="0">
                <a:ln w="12700">
                  <a:solidFill>
                    <a:schemeClr val="tx1"/>
                  </a:solidFill>
                </a:ln>
                <a:solidFill>
                  <a:srgbClr val="FFFFFF"/>
                </a:solidFill>
                <a:effectLst>
                  <a:outerShdw blurRad="38100" dist="38100" dir="2700000" algn="tl">
                    <a:srgbClr val="000000">
                      <a:alpha val="43137"/>
                    </a:srgbClr>
                  </a:outerShdw>
                </a:effectLst>
                <a:latin typeface="Verdana Pro Black" panose="020B0604020202020204" pitchFamily="34" charset="0"/>
                <a:ea typeface="+mj-ea"/>
                <a:cs typeface="+mj-cs"/>
              </a:rPr>
              <a:t>FÜR IHRE AUFMERKSAMKEIT</a:t>
            </a:r>
            <a:endParaRPr lang="de-AT" sz="3600" dirty="0">
              <a:ln w="12700">
                <a:solidFill>
                  <a:schemeClr val="tx1"/>
                </a:solidFill>
              </a:ln>
              <a:solidFill>
                <a:srgbClr val="FFFFFF"/>
              </a:solidFill>
              <a:effectLst>
                <a:outerShdw blurRad="38100" dist="38100" dir="2700000" algn="tl">
                  <a:srgbClr val="000000">
                    <a:alpha val="43137"/>
                  </a:srgbClr>
                </a:outerShdw>
              </a:effectLst>
              <a:latin typeface="Verdana Pro Black" panose="020B0604020202020204" pitchFamily="34" charset="0"/>
              <a:ea typeface="+mj-ea"/>
              <a:cs typeface="+mj-cs"/>
            </a:endParaRPr>
          </a:p>
        </p:txBody>
      </p:sp>
      <p:pic>
        <p:nvPicPr>
          <p:cNvPr id="4" name="Grafik 3" descr="Ein Bild, das Text, Schrift, Grafiken, Screenshot enthält.&#10;&#10;Automatisch generierte Beschreibung">
            <a:extLst>
              <a:ext uri="{FF2B5EF4-FFF2-40B4-BE49-F238E27FC236}">
                <a16:creationId xmlns:a16="http://schemas.microsoft.com/office/drawing/2014/main" id="{50FCFB10-2319-731C-6092-FBF477B7841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5" name="Grafik 4" descr="Ein Bild, das Schrift, Grafiken, Grafikdesign, Typografie enthält.&#10;&#10;Automatisch generierte Beschreibung">
            <a:extLst>
              <a:ext uri="{FF2B5EF4-FFF2-40B4-BE49-F238E27FC236}">
                <a16:creationId xmlns:a16="http://schemas.microsoft.com/office/drawing/2014/main" id="{340B0C3E-18C4-3F86-37AA-FCB9404B007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Tree>
    <p:extLst>
      <p:ext uri="{BB962C8B-B14F-4D97-AF65-F5344CB8AC3E}">
        <p14:creationId xmlns:p14="http://schemas.microsoft.com/office/powerpoint/2010/main" val="260940192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a:extLst>
              <a:ext uri="{FF2B5EF4-FFF2-40B4-BE49-F238E27FC236}">
                <a16:creationId xmlns:a16="http://schemas.microsoft.com/office/drawing/2014/main" id="{C1D3571A-5C00-9B5A-1E1E-5F1BAA7C80E2}"/>
              </a:ext>
            </a:extLst>
          </p:cNvPr>
          <p:cNvSpPr txBox="1">
            <a:spLocks/>
          </p:cNvSpPr>
          <p:nvPr/>
        </p:nvSpPr>
        <p:spPr>
          <a:xfrm>
            <a:off x="-1" y="-108608"/>
            <a:ext cx="11283402" cy="812530"/>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de-DE" sz="2400" b="1" spc="50" dirty="0">
                <a:ln w="12700">
                  <a:solidFill>
                    <a:schemeClr val="tx1"/>
                  </a:solidFill>
                </a:ln>
                <a:solidFill>
                  <a:srgbClr val="7BD2F0"/>
                </a:solidFill>
              </a:rPr>
            </a:br>
            <a:r>
              <a:rPr lang="de-DE" sz="28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Zahlen und Fakten 2022/2024</a:t>
            </a:r>
            <a:endParaRPr lang="de-DE" sz="2800" b="1" spc="50" dirty="0">
              <a:ln w="12700">
                <a:solidFill>
                  <a:schemeClr val="tx1"/>
                </a:solidFill>
              </a:ln>
              <a:solidFill>
                <a:srgbClr val="7BD2F0"/>
              </a:solidFill>
            </a:endParaRPr>
          </a:p>
        </p:txBody>
      </p:sp>
      <p:pic>
        <p:nvPicPr>
          <p:cNvPr id="52" name="Grafik 51" descr="Ein Bild, das Text, Schrift, Grafiken, Screenshot enthält.&#10;&#10;Automatisch generierte Beschreibung">
            <a:extLst>
              <a:ext uri="{FF2B5EF4-FFF2-40B4-BE49-F238E27FC236}">
                <a16:creationId xmlns:a16="http://schemas.microsoft.com/office/drawing/2014/main" id="{48A5E266-E9E8-365D-5A8F-63D7970228D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53" name="Grafik 52" descr="Ein Bild, das Schrift, Grafiken, Grafikdesign, Typografie enthält.&#10;&#10;Automatisch generierte Beschreibung">
            <a:extLst>
              <a:ext uri="{FF2B5EF4-FFF2-40B4-BE49-F238E27FC236}">
                <a16:creationId xmlns:a16="http://schemas.microsoft.com/office/drawing/2014/main" id="{827CC036-3925-7E77-587F-3063C73621A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
        <p:nvSpPr>
          <p:cNvPr id="6" name="Rechteck: abgerundete Ecken 5">
            <a:extLst>
              <a:ext uri="{FF2B5EF4-FFF2-40B4-BE49-F238E27FC236}">
                <a16:creationId xmlns:a16="http://schemas.microsoft.com/office/drawing/2014/main" id="{B86DCB3D-19BE-90E8-037D-627E007CEC2D}"/>
              </a:ext>
            </a:extLst>
          </p:cNvPr>
          <p:cNvSpPr/>
          <p:nvPr/>
        </p:nvSpPr>
        <p:spPr>
          <a:xfrm>
            <a:off x="1285875" y="1390651"/>
            <a:ext cx="3143250" cy="135255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b="1" dirty="0"/>
              <a:t>Lehrbetriebsstände 2022:</a:t>
            </a:r>
            <a:endParaRPr lang="de-AT" b="1" dirty="0"/>
          </a:p>
          <a:p>
            <a:endParaRPr lang="de-DE" dirty="0"/>
          </a:p>
          <a:p>
            <a:r>
              <a:rPr lang="de-DE" dirty="0"/>
              <a:t>31 Hybride Teilnehmer</a:t>
            </a:r>
          </a:p>
          <a:p>
            <a:r>
              <a:rPr lang="de-DE" dirty="0"/>
              <a:t>8 virtuelle Teilnehmer	</a:t>
            </a:r>
          </a:p>
        </p:txBody>
      </p:sp>
      <p:sp>
        <p:nvSpPr>
          <p:cNvPr id="21" name="Rechteck: abgerundete Ecken 20">
            <a:extLst>
              <a:ext uri="{FF2B5EF4-FFF2-40B4-BE49-F238E27FC236}">
                <a16:creationId xmlns:a16="http://schemas.microsoft.com/office/drawing/2014/main" id="{4CCE36C0-FD0C-AB6B-B4AC-1766B73621ED}"/>
              </a:ext>
            </a:extLst>
          </p:cNvPr>
          <p:cNvSpPr/>
          <p:nvPr/>
        </p:nvSpPr>
        <p:spPr>
          <a:xfrm>
            <a:off x="5257799" y="1390651"/>
            <a:ext cx="3143249" cy="135255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b="1" dirty="0"/>
              <a:t>Lehrbetriebsstände 2024</a:t>
            </a:r>
          </a:p>
          <a:p>
            <a:endParaRPr lang="de-DE" dirty="0"/>
          </a:p>
          <a:p>
            <a:r>
              <a:rPr lang="de-DE" dirty="0"/>
              <a:t>36 Hybride Teilnehmer</a:t>
            </a:r>
          </a:p>
          <a:p>
            <a:r>
              <a:rPr lang="de-DE" dirty="0"/>
              <a:t>2 virtuelle Teilnehmer</a:t>
            </a:r>
          </a:p>
        </p:txBody>
      </p:sp>
      <p:sp>
        <p:nvSpPr>
          <p:cNvPr id="23" name="Rechteck: abgerundete Ecken 22">
            <a:extLst>
              <a:ext uri="{FF2B5EF4-FFF2-40B4-BE49-F238E27FC236}">
                <a16:creationId xmlns:a16="http://schemas.microsoft.com/office/drawing/2014/main" id="{67DF139E-E547-019E-F13E-9026710A7004}"/>
              </a:ext>
            </a:extLst>
          </p:cNvPr>
          <p:cNvSpPr/>
          <p:nvPr/>
        </p:nvSpPr>
        <p:spPr>
          <a:xfrm>
            <a:off x="1133475" y="3209926"/>
            <a:ext cx="3448050" cy="1904999"/>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b="1" dirty="0"/>
              <a:t>Flächen 2022:</a:t>
            </a:r>
            <a:endParaRPr lang="de-AT" b="1" dirty="0"/>
          </a:p>
          <a:p>
            <a:endParaRPr lang="de-DE" dirty="0"/>
          </a:p>
          <a:p>
            <a:r>
              <a:rPr lang="de-DE" dirty="0"/>
              <a:t>649m² Lehrbetriebsstände</a:t>
            </a:r>
            <a:endParaRPr lang="de-DE" dirty="0">
              <a:highlight>
                <a:srgbClr val="800080"/>
              </a:highlight>
            </a:endParaRPr>
          </a:p>
          <a:p>
            <a:r>
              <a:rPr lang="de-DE" dirty="0"/>
              <a:t>624m² Hands on Lehrbetriebe</a:t>
            </a:r>
          </a:p>
          <a:p>
            <a:r>
              <a:rPr lang="de-DE" dirty="0"/>
              <a:t>480m² TFBS</a:t>
            </a:r>
          </a:p>
          <a:p>
            <a:r>
              <a:rPr lang="de-DE" dirty="0"/>
              <a:t>Ausstellungsfläche 3.400m²</a:t>
            </a:r>
          </a:p>
        </p:txBody>
      </p:sp>
      <p:sp>
        <p:nvSpPr>
          <p:cNvPr id="25" name="Rechteck: abgerundete Ecken 24">
            <a:extLst>
              <a:ext uri="{FF2B5EF4-FFF2-40B4-BE49-F238E27FC236}">
                <a16:creationId xmlns:a16="http://schemas.microsoft.com/office/drawing/2014/main" id="{ECC61BF0-B9B2-DE8C-9A0A-EF8930DD7FF7}"/>
              </a:ext>
            </a:extLst>
          </p:cNvPr>
          <p:cNvSpPr/>
          <p:nvPr/>
        </p:nvSpPr>
        <p:spPr>
          <a:xfrm>
            <a:off x="5105398" y="3162300"/>
            <a:ext cx="3448050" cy="1904999"/>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b="1" dirty="0"/>
              <a:t>Flächen 2024:</a:t>
            </a:r>
            <a:endParaRPr lang="de-AT" b="1" dirty="0"/>
          </a:p>
          <a:p>
            <a:endParaRPr lang="de-DE" dirty="0"/>
          </a:p>
          <a:p>
            <a:r>
              <a:rPr lang="de-DE" dirty="0"/>
              <a:t>783m² Lehrbetriebsstände</a:t>
            </a:r>
            <a:endParaRPr lang="de-DE" dirty="0">
              <a:highlight>
                <a:srgbClr val="800080"/>
              </a:highlight>
            </a:endParaRPr>
          </a:p>
          <a:p>
            <a:r>
              <a:rPr lang="de-DE" dirty="0"/>
              <a:t>408m² Hands on Lehrbetriebe</a:t>
            </a:r>
          </a:p>
          <a:p>
            <a:r>
              <a:rPr lang="de-DE" dirty="0"/>
              <a:t>922m² TFBS</a:t>
            </a:r>
          </a:p>
          <a:p>
            <a:r>
              <a:rPr lang="de-DE" dirty="0"/>
              <a:t>Ausstellungsfläche </a:t>
            </a:r>
            <a:r>
              <a:rPr lang="de-AT" sz="1800" b="0" i="0" u="none" strike="noStrike" baseline="0" dirty="0">
                <a:latin typeface="CIDFont+F1"/>
              </a:rPr>
              <a:t>5660m2</a:t>
            </a:r>
            <a:endParaRPr lang="de-DE" dirty="0"/>
          </a:p>
        </p:txBody>
      </p:sp>
    </p:spTree>
    <p:extLst>
      <p:ext uri="{BB962C8B-B14F-4D97-AF65-F5344CB8AC3E}">
        <p14:creationId xmlns:p14="http://schemas.microsoft.com/office/powerpoint/2010/main" val="742995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1" grpId="0" animBg="1"/>
      <p:bldP spid="23"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3">
            <a:extLst>
              <a:ext uri="{FF2B5EF4-FFF2-40B4-BE49-F238E27FC236}">
                <a16:creationId xmlns:a16="http://schemas.microsoft.com/office/drawing/2014/main" id="{1CBB4FAE-E8FD-FAFC-A783-B921799A5D28}"/>
              </a:ext>
            </a:extLst>
          </p:cNvPr>
          <p:cNvSpPr txBox="1">
            <a:spLocks/>
          </p:cNvSpPr>
          <p:nvPr/>
        </p:nvSpPr>
        <p:spPr>
          <a:xfrm>
            <a:off x="750028" y="559153"/>
            <a:ext cx="10515600" cy="535531"/>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b="1" spc="5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Öffnungszeiten &amp; Besuchertage</a:t>
            </a:r>
            <a:endParaRPr lang="de-DE" sz="3200" b="1" spc="50" dirty="0">
              <a:ln w="12700">
                <a:solidFill>
                  <a:schemeClr val="tx1"/>
                </a:solidFill>
              </a:ln>
              <a:solidFill>
                <a:srgbClr val="7BD2F0"/>
              </a:solidFill>
              <a:effectLst>
                <a:outerShdw blurRad="38100" dist="38100" dir="2700000" algn="tl">
                  <a:srgbClr val="000000">
                    <a:alpha val="43137"/>
                  </a:srgbClr>
                </a:outerShdw>
              </a:effectLst>
            </a:endParaRPr>
          </a:p>
        </p:txBody>
      </p:sp>
      <p:pic>
        <p:nvPicPr>
          <p:cNvPr id="7" name="Grafik 6">
            <a:extLst>
              <a:ext uri="{FF2B5EF4-FFF2-40B4-BE49-F238E27FC236}">
                <a16:creationId xmlns:a16="http://schemas.microsoft.com/office/drawing/2014/main" id="{29E0908C-6911-9CD2-1D93-031929BA5A6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466067">
            <a:off x="8214475" y="1628558"/>
            <a:ext cx="3187098" cy="212473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Grafik 7">
            <a:extLst>
              <a:ext uri="{FF2B5EF4-FFF2-40B4-BE49-F238E27FC236}">
                <a16:creationId xmlns:a16="http://schemas.microsoft.com/office/drawing/2014/main" id="{B497FD1E-18DA-4C44-9845-9F7028533E5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10739" y="3864393"/>
            <a:ext cx="2636182" cy="17576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Grafik 8" descr="Ein Bild, das Text, Schrift, Grafiken, Screenshot enthält.&#10;&#10;Automatisch generierte Beschreibung">
            <a:extLst>
              <a:ext uri="{FF2B5EF4-FFF2-40B4-BE49-F238E27FC236}">
                <a16:creationId xmlns:a16="http://schemas.microsoft.com/office/drawing/2014/main" id="{A1EB360C-D29E-1406-BF12-CD621AAC16F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10" name="Grafik 9" descr="Ein Bild, das Schrift, Grafiken, Grafikdesign, Typografie enthält.&#10;&#10;Automatisch generierte Beschreibung">
            <a:extLst>
              <a:ext uri="{FF2B5EF4-FFF2-40B4-BE49-F238E27FC236}">
                <a16:creationId xmlns:a16="http://schemas.microsoft.com/office/drawing/2014/main" id="{251881C2-F13F-87DD-D3D9-49B1F61226C7}"/>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
        <p:nvSpPr>
          <p:cNvPr id="2" name="Rechteck: abgerundete Ecken 1">
            <a:extLst>
              <a:ext uri="{FF2B5EF4-FFF2-40B4-BE49-F238E27FC236}">
                <a16:creationId xmlns:a16="http://schemas.microsoft.com/office/drawing/2014/main" id="{465A3A86-42BA-6A72-2703-487876A75E38}"/>
              </a:ext>
            </a:extLst>
          </p:cNvPr>
          <p:cNvSpPr/>
          <p:nvPr/>
        </p:nvSpPr>
        <p:spPr>
          <a:xfrm>
            <a:off x="750029" y="1752090"/>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b="1" dirty="0">
                <a:solidFill>
                  <a:srgbClr val="FFFF00"/>
                </a:solidFill>
              </a:rPr>
              <a:t>Allgemeine Öffnungszeiten: </a:t>
            </a:r>
          </a:p>
          <a:p>
            <a:pPr algn="ctr"/>
            <a:r>
              <a:rPr lang="de-DE" sz="1600" dirty="0"/>
              <a:t>Mittwoch und Donnerstag von 9:00 bis 17:00 Uhr</a:t>
            </a:r>
          </a:p>
          <a:p>
            <a:pPr algn="ctr"/>
            <a:r>
              <a:rPr lang="de-DE" sz="1600" dirty="0"/>
              <a:t>Freitag von </a:t>
            </a:r>
          </a:p>
          <a:p>
            <a:pPr algn="ctr"/>
            <a:r>
              <a:rPr lang="de-DE" sz="1600" dirty="0"/>
              <a:t>9:00 bis 15:00 Uhr</a:t>
            </a:r>
            <a:endParaRPr lang="de-AT" sz="1600" dirty="0"/>
          </a:p>
        </p:txBody>
      </p:sp>
      <p:sp>
        <p:nvSpPr>
          <p:cNvPr id="3" name="Rechteck: abgerundete Ecken 2">
            <a:extLst>
              <a:ext uri="{FF2B5EF4-FFF2-40B4-BE49-F238E27FC236}">
                <a16:creationId xmlns:a16="http://schemas.microsoft.com/office/drawing/2014/main" id="{60C60BA8-EDC5-4018-1167-70FF946F811E}"/>
              </a:ext>
            </a:extLst>
          </p:cNvPr>
          <p:cNvSpPr/>
          <p:nvPr/>
        </p:nvSpPr>
        <p:spPr>
          <a:xfrm>
            <a:off x="750028" y="4730988"/>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Font typeface="Arial" panose="020B0604020202020204" pitchFamily="34" charset="0"/>
              <a:buNone/>
            </a:pPr>
            <a:r>
              <a:rPr lang="de-DE" sz="1600" dirty="0">
                <a:solidFill>
                  <a:srgbClr val="FFFF00"/>
                </a:solidFill>
              </a:rPr>
              <a:t>„Selbstständige Schulklassen“:</a:t>
            </a:r>
          </a:p>
          <a:p>
            <a:pPr marL="0" indent="0" algn="ctr">
              <a:buFont typeface="Arial" panose="020B0604020202020204" pitchFamily="34" charset="0"/>
              <a:buNone/>
            </a:pPr>
            <a:r>
              <a:rPr lang="de-DE" sz="1600" dirty="0"/>
              <a:t>Mittwoch und Donnerstag</a:t>
            </a:r>
          </a:p>
          <a:p>
            <a:pPr marL="0" indent="0" algn="ctr">
              <a:buFont typeface="Arial" panose="020B0604020202020204" pitchFamily="34" charset="0"/>
              <a:buNone/>
            </a:pPr>
            <a:r>
              <a:rPr lang="de-DE" sz="1600" dirty="0"/>
              <a:t>von 12:00 bis 17:00 Uhr</a:t>
            </a:r>
            <a:endParaRPr lang="de-DE" sz="1600" b="1" dirty="0"/>
          </a:p>
        </p:txBody>
      </p:sp>
      <p:sp>
        <p:nvSpPr>
          <p:cNvPr id="14" name="Rechteck: abgerundete Ecken 13">
            <a:extLst>
              <a:ext uri="{FF2B5EF4-FFF2-40B4-BE49-F238E27FC236}">
                <a16:creationId xmlns:a16="http://schemas.microsoft.com/office/drawing/2014/main" id="{7A170BEB-90E2-0B2B-B038-D23A553E967F}"/>
              </a:ext>
            </a:extLst>
          </p:cNvPr>
          <p:cNvSpPr/>
          <p:nvPr/>
        </p:nvSpPr>
        <p:spPr>
          <a:xfrm>
            <a:off x="750028" y="3241539"/>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Font typeface="Arial" panose="020B0604020202020204" pitchFamily="34" charset="0"/>
              <a:buNone/>
            </a:pPr>
            <a:r>
              <a:rPr lang="de-DE" sz="1600" dirty="0">
                <a:solidFill>
                  <a:srgbClr val="FFFF00"/>
                </a:solidFill>
              </a:rPr>
              <a:t>„Geführte“ Schulklassen:</a:t>
            </a:r>
          </a:p>
          <a:p>
            <a:pPr marL="0" indent="0" algn="ctr">
              <a:buFont typeface="Arial" panose="020B0604020202020204" pitchFamily="34" charset="0"/>
              <a:buNone/>
            </a:pPr>
            <a:r>
              <a:rPr lang="de-DE" sz="1600" dirty="0"/>
              <a:t>Mittwoch und Donnerstag</a:t>
            </a:r>
          </a:p>
          <a:p>
            <a:pPr marL="0" indent="0" algn="ctr">
              <a:buFont typeface="Arial" panose="020B0604020202020204" pitchFamily="34" charset="0"/>
              <a:buNone/>
            </a:pPr>
            <a:r>
              <a:rPr lang="de-DE" sz="1600" dirty="0"/>
              <a:t>von 09:00 bis 12:00 Uhr – </a:t>
            </a:r>
          </a:p>
          <a:p>
            <a:pPr marL="0" indent="0" algn="ctr">
              <a:buFont typeface="Arial" panose="020B0604020202020204" pitchFamily="34" charset="0"/>
              <a:buNone/>
            </a:pPr>
            <a:r>
              <a:rPr lang="de-DE" sz="1600" dirty="0"/>
              <a:t>1 Stunde freies erkunden  </a:t>
            </a:r>
            <a:endParaRPr lang="de-DE" sz="1600" b="1" dirty="0"/>
          </a:p>
        </p:txBody>
      </p:sp>
      <p:sp>
        <p:nvSpPr>
          <p:cNvPr id="15" name="Rechteck: abgerundete Ecken 14">
            <a:extLst>
              <a:ext uri="{FF2B5EF4-FFF2-40B4-BE49-F238E27FC236}">
                <a16:creationId xmlns:a16="http://schemas.microsoft.com/office/drawing/2014/main" id="{E523A055-5348-E341-08D6-56C085F85CD8}"/>
              </a:ext>
            </a:extLst>
          </p:cNvPr>
          <p:cNvSpPr/>
          <p:nvPr/>
        </p:nvSpPr>
        <p:spPr>
          <a:xfrm>
            <a:off x="4417769" y="1752090"/>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Font typeface="Arial" panose="020B0604020202020204" pitchFamily="34" charset="0"/>
              <a:buNone/>
            </a:pPr>
            <a:r>
              <a:rPr lang="de-DE" sz="1600" dirty="0">
                <a:solidFill>
                  <a:srgbClr val="FFFF00"/>
                </a:solidFill>
              </a:rPr>
              <a:t>FAMILIENTAGE :</a:t>
            </a:r>
          </a:p>
          <a:p>
            <a:pPr marL="0" indent="0" algn="ctr">
              <a:buFont typeface="Arial" panose="020B0604020202020204" pitchFamily="34" charset="0"/>
              <a:buNone/>
            </a:pPr>
            <a:r>
              <a:rPr lang="de-DE" sz="1600" dirty="0"/>
              <a:t>Donnerstag bis Freitag</a:t>
            </a:r>
          </a:p>
          <a:p>
            <a:pPr marL="0" indent="0" algn="ctr">
              <a:buFont typeface="Arial" panose="020B0604020202020204" pitchFamily="34" charset="0"/>
              <a:buNone/>
            </a:pPr>
            <a:r>
              <a:rPr lang="de-DE" sz="1600" dirty="0"/>
              <a:t>ab 12:00</a:t>
            </a:r>
            <a:endParaRPr lang="de-DE" sz="1600" b="1" dirty="0"/>
          </a:p>
        </p:txBody>
      </p:sp>
      <p:sp>
        <p:nvSpPr>
          <p:cNvPr id="16" name="Rechteck: abgerundete Ecken 15">
            <a:extLst>
              <a:ext uri="{FF2B5EF4-FFF2-40B4-BE49-F238E27FC236}">
                <a16:creationId xmlns:a16="http://schemas.microsoft.com/office/drawing/2014/main" id="{13F26C3F-4A9D-3474-ACBC-E3D22C5FC2A1}"/>
              </a:ext>
            </a:extLst>
          </p:cNvPr>
          <p:cNvSpPr/>
          <p:nvPr/>
        </p:nvSpPr>
        <p:spPr>
          <a:xfrm>
            <a:off x="4417769" y="3241539"/>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de-DE" sz="1600" dirty="0">
              <a:solidFill>
                <a:srgbClr val="FFFF00"/>
              </a:solidFill>
            </a:endParaRPr>
          </a:p>
          <a:p>
            <a:r>
              <a:rPr lang="de-DE" sz="1600" dirty="0">
                <a:solidFill>
                  <a:srgbClr val="FFFF00"/>
                </a:solidFill>
              </a:rPr>
              <a:t>Schwerpunkte Lehrlingsmesse:</a:t>
            </a:r>
          </a:p>
          <a:p>
            <a:pPr marL="285750" indent="-285750">
              <a:buFont typeface="Arial" panose="020B0604020202020204" pitchFamily="34" charset="0"/>
              <a:buChar char="•"/>
            </a:pPr>
            <a:r>
              <a:rPr lang="de-DE" sz="1600" dirty="0"/>
              <a:t>TFBS- Hands-on-Bereiche</a:t>
            </a:r>
          </a:p>
          <a:p>
            <a:pPr marL="285750" indent="-285750">
              <a:buFont typeface="Arial" panose="020B0604020202020204" pitchFamily="34" charset="0"/>
              <a:buChar char="•"/>
            </a:pPr>
            <a:r>
              <a:rPr lang="de-DE" sz="1600" dirty="0"/>
              <a:t>Grüne Lehrberufe</a:t>
            </a:r>
          </a:p>
          <a:p>
            <a:pPr marL="285750" indent="-285750">
              <a:buFont typeface="Arial" panose="020B0604020202020204" pitchFamily="34" charset="0"/>
              <a:buChar char="•"/>
            </a:pPr>
            <a:r>
              <a:rPr lang="de-DE" sz="1600" dirty="0"/>
              <a:t>Lehre mit und nach der Matura</a:t>
            </a:r>
          </a:p>
          <a:p>
            <a:pPr marL="0" indent="0" algn="ctr">
              <a:buFont typeface="Arial" panose="020B0604020202020204" pitchFamily="34" charset="0"/>
              <a:buNone/>
            </a:pPr>
            <a:endParaRPr lang="de-DE" sz="1600" dirty="0">
              <a:solidFill>
                <a:srgbClr val="FFFF00"/>
              </a:solidFill>
            </a:endParaRPr>
          </a:p>
        </p:txBody>
      </p:sp>
      <p:sp>
        <p:nvSpPr>
          <p:cNvPr id="19" name="Rechteck: abgerundete Ecken 18">
            <a:extLst>
              <a:ext uri="{FF2B5EF4-FFF2-40B4-BE49-F238E27FC236}">
                <a16:creationId xmlns:a16="http://schemas.microsoft.com/office/drawing/2014/main" id="{E9627352-B871-28A1-0A64-C62FACCD41D0}"/>
              </a:ext>
            </a:extLst>
          </p:cNvPr>
          <p:cNvSpPr/>
          <p:nvPr/>
        </p:nvSpPr>
        <p:spPr>
          <a:xfrm>
            <a:off x="4417769" y="4730988"/>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de-DE" sz="1600" dirty="0">
              <a:solidFill>
                <a:srgbClr val="FFFF00"/>
              </a:solidFill>
            </a:endParaRPr>
          </a:p>
          <a:p>
            <a:r>
              <a:rPr lang="de-DE" sz="1600" dirty="0">
                <a:solidFill>
                  <a:srgbClr val="FFFF00"/>
                </a:solidFill>
              </a:rPr>
              <a:t>Ausgewogenes Verhältnis:</a:t>
            </a:r>
          </a:p>
          <a:p>
            <a:pPr marL="285750" indent="-285750">
              <a:buFont typeface="Arial" panose="020B0604020202020204" pitchFamily="34" charset="0"/>
              <a:buChar char="•"/>
            </a:pPr>
            <a:r>
              <a:rPr lang="de-DE" sz="1600" dirty="0"/>
              <a:t>Schulen und Betrieben</a:t>
            </a:r>
          </a:p>
          <a:p>
            <a:pPr marL="285750" indent="-285750">
              <a:buFont typeface="Arial" panose="020B0604020202020204" pitchFamily="34" charset="0"/>
              <a:buChar char="•"/>
            </a:pPr>
            <a:r>
              <a:rPr lang="de-DE" sz="1600" dirty="0"/>
              <a:t>Lehrbetriebe aus den Bezirken</a:t>
            </a:r>
          </a:p>
          <a:p>
            <a:pPr marL="285750" indent="-285750">
              <a:buFont typeface="Arial" panose="020B0604020202020204" pitchFamily="34" charset="0"/>
              <a:buChar char="•"/>
            </a:pPr>
            <a:r>
              <a:rPr lang="de-DE" sz="1600" dirty="0"/>
              <a:t>KMUs und Großunternehmen</a:t>
            </a:r>
          </a:p>
          <a:p>
            <a:pPr marL="0" indent="0" algn="ctr">
              <a:buFont typeface="Arial" panose="020B0604020202020204" pitchFamily="34" charset="0"/>
              <a:buNone/>
            </a:pPr>
            <a:endParaRPr lang="de-DE" sz="1600" dirty="0">
              <a:solidFill>
                <a:srgbClr val="FFFF00"/>
              </a:solidFill>
            </a:endParaRPr>
          </a:p>
        </p:txBody>
      </p:sp>
    </p:spTree>
    <p:extLst>
      <p:ext uri="{BB962C8B-B14F-4D97-AF65-F5344CB8AC3E}">
        <p14:creationId xmlns:p14="http://schemas.microsoft.com/office/powerpoint/2010/main" val="2534418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ircle(in)">
                                      <p:cBhvr>
                                        <p:cTn id="22" dur="20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circle(in)">
                                      <p:cBhvr>
                                        <p:cTn id="3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4" grpId="0" animBg="1"/>
      <p:bldP spid="15" grpId="0" animBg="1"/>
      <p:bldP spid="16"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3">
            <a:extLst>
              <a:ext uri="{FF2B5EF4-FFF2-40B4-BE49-F238E27FC236}">
                <a16:creationId xmlns:a16="http://schemas.microsoft.com/office/drawing/2014/main" id="{1CBB4FAE-E8FD-FAFC-A783-B921799A5D28}"/>
              </a:ext>
            </a:extLst>
          </p:cNvPr>
          <p:cNvSpPr txBox="1">
            <a:spLocks/>
          </p:cNvSpPr>
          <p:nvPr/>
        </p:nvSpPr>
        <p:spPr>
          <a:xfrm>
            <a:off x="750028" y="337554"/>
            <a:ext cx="10515600" cy="978729"/>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b="1" spc="5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Schülerzahlen Stand Mittwoch, 13. Dezember:</a:t>
            </a:r>
            <a:endParaRPr lang="de-DE" sz="3200" b="1" spc="50" dirty="0">
              <a:ln w="12700">
                <a:solidFill>
                  <a:schemeClr val="tx1"/>
                </a:solidFill>
              </a:ln>
              <a:solidFill>
                <a:srgbClr val="7BD2F0"/>
              </a:solidFill>
              <a:effectLst>
                <a:outerShdw blurRad="38100" dist="38100" dir="2700000" algn="tl">
                  <a:srgbClr val="000000">
                    <a:alpha val="43137"/>
                  </a:srgbClr>
                </a:outerShdw>
              </a:effectLst>
            </a:endParaRPr>
          </a:p>
        </p:txBody>
      </p:sp>
      <p:pic>
        <p:nvPicPr>
          <p:cNvPr id="7" name="Grafik 6">
            <a:extLst>
              <a:ext uri="{FF2B5EF4-FFF2-40B4-BE49-F238E27FC236}">
                <a16:creationId xmlns:a16="http://schemas.microsoft.com/office/drawing/2014/main" id="{29E0908C-6911-9CD2-1D93-031929BA5A6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466067">
            <a:off x="8214475" y="1628558"/>
            <a:ext cx="3187098" cy="212473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Grafik 7">
            <a:extLst>
              <a:ext uri="{FF2B5EF4-FFF2-40B4-BE49-F238E27FC236}">
                <a16:creationId xmlns:a16="http://schemas.microsoft.com/office/drawing/2014/main" id="{B497FD1E-18DA-4C44-9845-9F7028533E5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10739" y="3864393"/>
            <a:ext cx="2636182" cy="17576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Grafik 8" descr="Ein Bild, das Text, Schrift, Grafiken, Screenshot enthält.&#10;&#10;Automatisch generierte Beschreibung">
            <a:extLst>
              <a:ext uri="{FF2B5EF4-FFF2-40B4-BE49-F238E27FC236}">
                <a16:creationId xmlns:a16="http://schemas.microsoft.com/office/drawing/2014/main" id="{A1EB360C-D29E-1406-BF12-CD621AAC16F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10" name="Grafik 9" descr="Ein Bild, das Schrift, Grafiken, Grafikdesign, Typografie enthält.&#10;&#10;Automatisch generierte Beschreibung">
            <a:extLst>
              <a:ext uri="{FF2B5EF4-FFF2-40B4-BE49-F238E27FC236}">
                <a16:creationId xmlns:a16="http://schemas.microsoft.com/office/drawing/2014/main" id="{251881C2-F13F-87DD-D3D9-49B1F61226C7}"/>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
        <p:nvSpPr>
          <p:cNvPr id="2" name="Rechteck: abgerundete Ecken 1">
            <a:extLst>
              <a:ext uri="{FF2B5EF4-FFF2-40B4-BE49-F238E27FC236}">
                <a16:creationId xmlns:a16="http://schemas.microsoft.com/office/drawing/2014/main" id="{465A3A86-42BA-6A72-2703-487876A75E38}"/>
              </a:ext>
            </a:extLst>
          </p:cNvPr>
          <p:cNvSpPr/>
          <p:nvPr/>
        </p:nvSpPr>
        <p:spPr>
          <a:xfrm>
            <a:off x="750029" y="1752090"/>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b="1" dirty="0">
                <a:solidFill>
                  <a:srgbClr val="FFFF00"/>
                </a:solidFill>
              </a:rPr>
              <a:t>Mittwochvormittag: </a:t>
            </a:r>
          </a:p>
          <a:p>
            <a:pPr algn="ctr"/>
            <a:r>
              <a:rPr lang="de-DE" sz="1600" dirty="0"/>
              <a:t>433 Schülerinnen und Schüler</a:t>
            </a:r>
            <a:endParaRPr lang="de-AT" sz="1600" dirty="0"/>
          </a:p>
        </p:txBody>
      </p:sp>
      <p:sp>
        <p:nvSpPr>
          <p:cNvPr id="3" name="Rechteck: abgerundete Ecken 2">
            <a:extLst>
              <a:ext uri="{FF2B5EF4-FFF2-40B4-BE49-F238E27FC236}">
                <a16:creationId xmlns:a16="http://schemas.microsoft.com/office/drawing/2014/main" id="{60C60BA8-EDC5-4018-1167-70FF946F811E}"/>
              </a:ext>
            </a:extLst>
          </p:cNvPr>
          <p:cNvSpPr/>
          <p:nvPr/>
        </p:nvSpPr>
        <p:spPr>
          <a:xfrm>
            <a:off x="750028" y="4730988"/>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b="1" dirty="0">
                <a:solidFill>
                  <a:srgbClr val="FFFF00"/>
                </a:solidFill>
              </a:rPr>
              <a:t>Donnerstagvormittag: </a:t>
            </a:r>
          </a:p>
          <a:p>
            <a:pPr algn="ctr"/>
            <a:r>
              <a:rPr lang="de-DE" sz="1600" dirty="0"/>
              <a:t>445 Schülerinnen und Schüler</a:t>
            </a:r>
            <a:endParaRPr lang="de-AT" sz="1600" dirty="0"/>
          </a:p>
        </p:txBody>
      </p:sp>
      <p:sp>
        <p:nvSpPr>
          <p:cNvPr id="14" name="Rechteck: abgerundete Ecken 13">
            <a:extLst>
              <a:ext uri="{FF2B5EF4-FFF2-40B4-BE49-F238E27FC236}">
                <a16:creationId xmlns:a16="http://schemas.microsoft.com/office/drawing/2014/main" id="{7A170BEB-90E2-0B2B-B038-D23A553E967F}"/>
              </a:ext>
            </a:extLst>
          </p:cNvPr>
          <p:cNvSpPr/>
          <p:nvPr/>
        </p:nvSpPr>
        <p:spPr>
          <a:xfrm>
            <a:off x="750028" y="3241539"/>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b="1" dirty="0">
                <a:solidFill>
                  <a:srgbClr val="FFFF00"/>
                </a:solidFill>
              </a:rPr>
              <a:t>Mittwochnachmittag: </a:t>
            </a:r>
          </a:p>
          <a:p>
            <a:pPr algn="ctr"/>
            <a:r>
              <a:rPr lang="de-DE" sz="1600" dirty="0"/>
              <a:t>300 Schülerinnen und Schüler</a:t>
            </a:r>
            <a:endParaRPr lang="de-AT" sz="1600" dirty="0"/>
          </a:p>
        </p:txBody>
      </p:sp>
      <p:sp>
        <p:nvSpPr>
          <p:cNvPr id="15" name="Rechteck: abgerundete Ecken 14">
            <a:extLst>
              <a:ext uri="{FF2B5EF4-FFF2-40B4-BE49-F238E27FC236}">
                <a16:creationId xmlns:a16="http://schemas.microsoft.com/office/drawing/2014/main" id="{E523A055-5348-E341-08D6-56C085F85CD8}"/>
              </a:ext>
            </a:extLst>
          </p:cNvPr>
          <p:cNvSpPr/>
          <p:nvPr/>
        </p:nvSpPr>
        <p:spPr>
          <a:xfrm>
            <a:off x="4417769" y="1752090"/>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b="1" dirty="0">
                <a:solidFill>
                  <a:srgbClr val="FFFF00"/>
                </a:solidFill>
              </a:rPr>
              <a:t>Donnerstagnachmittag: </a:t>
            </a:r>
          </a:p>
          <a:p>
            <a:pPr algn="ctr"/>
            <a:r>
              <a:rPr lang="de-DE" sz="1600" dirty="0"/>
              <a:t>202 Schülerinnen und Schüler</a:t>
            </a:r>
            <a:endParaRPr lang="de-AT" sz="1600" dirty="0"/>
          </a:p>
        </p:txBody>
      </p:sp>
      <p:sp>
        <p:nvSpPr>
          <p:cNvPr id="16" name="Rechteck: abgerundete Ecken 15">
            <a:extLst>
              <a:ext uri="{FF2B5EF4-FFF2-40B4-BE49-F238E27FC236}">
                <a16:creationId xmlns:a16="http://schemas.microsoft.com/office/drawing/2014/main" id="{13F26C3F-4A9D-3474-ACBC-E3D22C5FC2A1}"/>
              </a:ext>
            </a:extLst>
          </p:cNvPr>
          <p:cNvSpPr/>
          <p:nvPr/>
        </p:nvSpPr>
        <p:spPr>
          <a:xfrm>
            <a:off x="4417769" y="3241539"/>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de-DE" sz="1600" dirty="0">
              <a:solidFill>
                <a:srgbClr val="FFFF00"/>
              </a:solidFill>
            </a:endParaRPr>
          </a:p>
          <a:p>
            <a:pPr algn="ctr"/>
            <a:r>
              <a:rPr lang="de-DE" sz="1600" b="1" dirty="0">
                <a:solidFill>
                  <a:srgbClr val="FFFF00"/>
                </a:solidFill>
              </a:rPr>
              <a:t>Freitagvormittag: </a:t>
            </a:r>
          </a:p>
          <a:p>
            <a:pPr algn="ctr"/>
            <a:r>
              <a:rPr lang="de-DE" sz="1600" dirty="0"/>
              <a:t>417 Schülerinnen und Schüler</a:t>
            </a:r>
            <a:endParaRPr lang="de-AT" sz="1600" dirty="0"/>
          </a:p>
          <a:p>
            <a:pPr marL="0" indent="0" algn="ctr">
              <a:buFont typeface="Arial" panose="020B0604020202020204" pitchFamily="34" charset="0"/>
              <a:buNone/>
            </a:pPr>
            <a:endParaRPr lang="de-DE" sz="1600" dirty="0">
              <a:solidFill>
                <a:srgbClr val="FFFF00"/>
              </a:solidFill>
            </a:endParaRPr>
          </a:p>
        </p:txBody>
      </p:sp>
      <p:sp>
        <p:nvSpPr>
          <p:cNvPr id="19" name="Rechteck: abgerundete Ecken 18">
            <a:extLst>
              <a:ext uri="{FF2B5EF4-FFF2-40B4-BE49-F238E27FC236}">
                <a16:creationId xmlns:a16="http://schemas.microsoft.com/office/drawing/2014/main" id="{E9627352-B871-28A1-0A64-C62FACCD41D0}"/>
              </a:ext>
            </a:extLst>
          </p:cNvPr>
          <p:cNvSpPr/>
          <p:nvPr/>
        </p:nvSpPr>
        <p:spPr>
          <a:xfrm>
            <a:off x="4417769" y="4730988"/>
            <a:ext cx="3445030" cy="1341854"/>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de-DE" sz="1600" dirty="0">
              <a:solidFill>
                <a:srgbClr val="FFFF00"/>
              </a:solidFill>
            </a:endParaRPr>
          </a:p>
          <a:p>
            <a:pPr algn="ctr"/>
            <a:r>
              <a:rPr lang="de-DE" sz="1600" b="1" dirty="0">
                <a:solidFill>
                  <a:srgbClr val="FFFF00"/>
                </a:solidFill>
              </a:rPr>
              <a:t>Gesamtschüleranzahl: </a:t>
            </a:r>
          </a:p>
          <a:p>
            <a:pPr algn="ctr"/>
            <a:r>
              <a:rPr lang="de-DE" sz="1600" dirty="0"/>
              <a:t>1797 Schülerinnen und Schüler</a:t>
            </a:r>
            <a:endParaRPr lang="de-AT" sz="1600" dirty="0"/>
          </a:p>
          <a:p>
            <a:pPr marL="0" indent="0" algn="ctr">
              <a:buFont typeface="Arial" panose="020B0604020202020204" pitchFamily="34" charset="0"/>
              <a:buNone/>
            </a:pPr>
            <a:endParaRPr lang="de-DE" sz="1600" dirty="0">
              <a:solidFill>
                <a:srgbClr val="FFFF00"/>
              </a:solidFill>
            </a:endParaRPr>
          </a:p>
        </p:txBody>
      </p:sp>
    </p:spTree>
    <p:extLst>
      <p:ext uri="{BB962C8B-B14F-4D97-AF65-F5344CB8AC3E}">
        <p14:creationId xmlns:p14="http://schemas.microsoft.com/office/powerpoint/2010/main" val="315092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ircle(in)">
                                      <p:cBhvr>
                                        <p:cTn id="22" dur="20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circle(in)">
                                      <p:cBhvr>
                                        <p:cTn id="3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4" grpId="0" animBg="1"/>
      <p:bldP spid="15" grpId="0" animBg="1"/>
      <p:bldP spid="16"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a:extLst>
              <a:ext uri="{FF2B5EF4-FFF2-40B4-BE49-F238E27FC236}">
                <a16:creationId xmlns:a16="http://schemas.microsoft.com/office/drawing/2014/main" id="{1A94ED6A-2B47-83CF-869F-7E141A47A4CE}"/>
              </a:ext>
            </a:extLst>
          </p:cNvPr>
          <p:cNvSpPr txBox="1">
            <a:spLocks/>
          </p:cNvSpPr>
          <p:nvPr/>
        </p:nvSpPr>
        <p:spPr>
          <a:xfrm>
            <a:off x="904703" y="545293"/>
            <a:ext cx="8087066" cy="978729"/>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Stationenbetrieb - mit 45 Minuten Aufenthalt je Station</a:t>
            </a:r>
            <a:endParaRPr lang="de-DE" sz="3200" b="1" spc="50" dirty="0">
              <a:ln w="12700">
                <a:solidFill>
                  <a:schemeClr val="tx1"/>
                </a:solidFill>
              </a:ln>
              <a:solidFill>
                <a:srgbClr val="7BD2F0"/>
              </a:solidFill>
              <a:effectLst>
                <a:outerShdw blurRad="38100" dist="38100" dir="2700000" algn="tl">
                  <a:srgbClr val="000000">
                    <a:alpha val="43137"/>
                  </a:srgbClr>
                </a:outerShdw>
              </a:effectLst>
            </a:endParaRPr>
          </a:p>
        </p:txBody>
      </p:sp>
      <p:sp>
        <p:nvSpPr>
          <p:cNvPr id="6" name="Textfeld 5">
            <a:extLst>
              <a:ext uri="{FF2B5EF4-FFF2-40B4-BE49-F238E27FC236}">
                <a16:creationId xmlns:a16="http://schemas.microsoft.com/office/drawing/2014/main" id="{D54AF03C-D3E1-33FE-256E-1549169D0AC9}"/>
              </a:ext>
            </a:extLst>
          </p:cNvPr>
          <p:cNvSpPr txBox="1"/>
          <p:nvPr/>
        </p:nvSpPr>
        <p:spPr>
          <a:xfrm>
            <a:off x="1305094" y="6145116"/>
            <a:ext cx="7494125" cy="369332"/>
          </a:xfrm>
          <a:prstGeom prst="rect">
            <a:avLst/>
          </a:prstGeom>
          <a:noFill/>
        </p:spPr>
        <p:txBody>
          <a:bodyPr wrap="square" rtlCol="0">
            <a:spAutoFit/>
          </a:bodyPr>
          <a:lstStyle/>
          <a:p>
            <a:pPr algn="ctr"/>
            <a:r>
              <a:rPr lang="de-DE" dirty="0"/>
              <a:t>12:00 – 13:00 Uhr: FREIES BEWEGEN FÜR DIE SCHÜLER</a:t>
            </a:r>
          </a:p>
        </p:txBody>
      </p:sp>
      <p:sp>
        <p:nvSpPr>
          <p:cNvPr id="16" name="Rectangle 2">
            <a:extLst>
              <a:ext uri="{FF2B5EF4-FFF2-40B4-BE49-F238E27FC236}">
                <a16:creationId xmlns:a16="http://schemas.microsoft.com/office/drawing/2014/main" id="{534C13D4-47AC-2C96-35EB-6A0483102F59}"/>
              </a:ext>
            </a:extLst>
          </p:cNvPr>
          <p:cNvSpPr>
            <a:spLocks noChangeArrowheads="1"/>
          </p:cNvSpPr>
          <p:nvPr/>
        </p:nvSpPr>
        <p:spPr bwMode="auto">
          <a:xfrm>
            <a:off x="2285490" y="1451652"/>
            <a:ext cx="17266045" cy="377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9" name="Grafik 8" descr="Ein Bild, das Text, Schrift, Grafiken, Screenshot enthält.&#10;&#10;Automatisch generierte Beschreibung">
            <a:extLst>
              <a:ext uri="{FF2B5EF4-FFF2-40B4-BE49-F238E27FC236}">
                <a16:creationId xmlns:a16="http://schemas.microsoft.com/office/drawing/2014/main" id="{66DAB9E4-635B-7518-31A4-787225DF118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10" name="Grafik 9" descr="Ein Bild, das Schrift, Grafiken, Grafikdesign, Typografie enthält.&#10;&#10;Automatisch generierte Beschreibung">
            <a:extLst>
              <a:ext uri="{FF2B5EF4-FFF2-40B4-BE49-F238E27FC236}">
                <a16:creationId xmlns:a16="http://schemas.microsoft.com/office/drawing/2014/main" id="{A117CEA4-B5B3-33F8-3D0B-E803A49A073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graphicFrame>
        <p:nvGraphicFramePr>
          <p:cNvPr id="4" name="Tabelle 3">
            <a:extLst>
              <a:ext uri="{FF2B5EF4-FFF2-40B4-BE49-F238E27FC236}">
                <a16:creationId xmlns:a16="http://schemas.microsoft.com/office/drawing/2014/main" id="{14C9E909-54E9-D7FF-CAC8-738114D345C2}"/>
              </a:ext>
            </a:extLst>
          </p:cNvPr>
          <p:cNvGraphicFramePr>
            <a:graphicFrameLocks noGrp="1"/>
          </p:cNvGraphicFramePr>
          <p:nvPr>
            <p:extLst>
              <p:ext uri="{D42A27DB-BD31-4B8C-83A1-F6EECF244321}">
                <p14:modId xmlns:p14="http://schemas.microsoft.com/office/powerpoint/2010/main" val="2883242700"/>
              </p:ext>
            </p:extLst>
          </p:nvPr>
        </p:nvGraphicFramePr>
        <p:xfrm>
          <a:off x="1485899" y="1451652"/>
          <a:ext cx="6924675" cy="4753471"/>
        </p:xfrm>
        <a:graphic>
          <a:graphicData uri="http://schemas.openxmlformats.org/drawingml/2006/table">
            <a:tbl>
              <a:tblPr firstRow="1" firstCol="1" bandRow="1"/>
              <a:tblGrid>
                <a:gridCol w="1409701">
                  <a:extLst>
                    <a:ext uri="{9D8B030D-6E8A-4147-A177-3AD203B41FA5}">
                      <a16:colId xmlns:a16="http://schemas.microsoft.com/office/drawing/2014/main" val="3057730185"/>
                    </a:ext>
                  </a:extLst>
                </a:gridCol>
                <a:gridCol w="1360169">
                  <a:extLst>
                    <a:ext uri="{9D8B030D-6E8A-4147-A177-3AD203B41FA5}">
                      <a16:colId xmlns:a16="http://schemas.microsoft.com/office/drawing/2014/main" val="66493519"/>
                    </a:ext>
                  </a:extLst>
                </a:gridCol>
                <a:gridCol w="1384935">
                  <a:extLst>
                    <a:ext uri="{9D8B030D-6E8A-4147-A177-3AD203B41FA5}">
                      <a16:colId xmlns:a16="http://schemas.microsoft.com/office/drawing/2014/main" val="1340925608"/>
                    </a:ext>
                  </a:extLst>
                </a:gridCol>
                <a:gridCol w="1384935">
                  <a:extLst>
                    <a:ext uri="{9D8B030D-6E8A-4147-A177-3AD203B41FA5}">
                      <a16:colId xmlns:a16="http://schemas.microsoft.com/office/drawing/2014/main" val="2480231535"/>
                    </a:ext>
                  </a:extLst>
                </a:gridCol>
                <a:gridCol w="1384935">
                  <a:extLst>
                    <a:ext uri="{9D8B030D-6E8A-4147-A177-3AD203B41FA5}">
                      <a16:colId xmlns:a16="http://schemas.microsoft.com/office/drawing/2014/main" val="2954161720"/>
                    </a:ext>
                  </a:extLst>
                </a:gridCol>
              </a:tblGrid>
              <a:tr h="120417">
                <a:tc>
                  <a:txBody>
                    <a:bodyPr/>
                    <a:lstStyle/>
                    <a:p>
                      <a:pPr algn="l" rtl="0" fontAlgn="ctr"/>
                      <a:r>
                        <a:rPr lang="de-AT"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de-AT" sz="1400" b="1" i="0" u="none" strike="noStrike" dirty="0">
                          <a:solidFill>
                            <a:srgbClr val="000000"/>
                          </a:solidFill>
                          <a:effectLst/>
                          <a:latin typeface="Calibri" panose="020F0502020204030204" pitchFamily="34" charset="0"/>
                        </a:rPr>
                        <a:t>Gruppe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de-AT" sz="1400" b="1" i="0" u="none" strike="noStrike" dirty="0">
                          <a:solidFill>
                            <a:srgbClr val="000000"/>
                          </a:solidFill>
                          <a:effectLst/>
                          <a:latin typeface="Calibri" panose="020F0502020204030204" pitchFamily="34" charset="0"/>
                        </a:rPr>
                        <a:t>Gruppe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de-AT" sz="1400" b="1" i="0" u="none" strike="noStrike" dirty="0">
                          <a:solidFill>
                            <a:srgbClr val="000000"/>
                          </a:solidFill>
                          <a:effectLst/>
                          <a:latin typeface="Calibri" panose="020F0502020204030204" pitchFamily="34" charset="0"/>
                        </a:rPr>
                        <a:t>Gruppe 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de-AT" sz="1400" b="1" i="0" u="none" strike="noStrike" dirty="0">
                          <a:solidFill>
                            <a:srgbClr val="000000"/>
                          </a:solidFill>
                          <a:effectLst/>
                          <a:latin typeface="Calibri" panose="020F0502020204030204" pitchFamily="34" charset="0"/>
                        </a:rPr>
                        <a:t>Gruppe 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31674079"/>
                  </a:ext>
                </a:extLst>
              </a:tr>
              <a:tr h="1232834">
                <a:tc>
                  <a:txBody>
                    <a:bodyPr/>
                    <a:lstStyle/>
                    <a:p>
                      <a:pPr algn="l" rtl="0" fontAlgn="ctr"/>
                      <a:r>
                        <a:rPr lang="de-AT" sz="1400" b="1" i="0" u="none" strike="noStrike" dirty="0">
                          <a:solidFill>
                            <a:srgbClr val="000000"/>
                          </a:solidFill>
                          <a:effectLst/>
                          <a:latin typeface="Calibri" panose="020F0502020204030204" pitchFamily="34" charset="0"/>
                        </a:rPr>
                        <a:t>09:00-09:45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de-AT" sz="1400" b="1" i="0" u="none" strike="noStrike" dirty="0">
                          <a:solidFill>
                            <a:schemeClr val="bg1"/>
                          </a:solidFill>
                          <a:effectLst/>
                          <a:latin typeface="Calibri" panose="020F0502020204030204" pitchFamily="34" charset="0"/>
                        </a:rPr>
                        <a:t>Information, Karriere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rtl="0" fontAlgn="ctr"/>
                      <a:r>
                        <a:rPr lang="de-AT" sz="1400" b="1" i="0" u="none" strike="noStrike" dirty="0">
                          <a:solidFill>
                            <a:schemeClr val="bg1"/>
                          </a:solidFill>
                          <a:effectLst/>
                          <a:latin typeface="Calibri" panose="020F0502020204030204" pitchFamily="34" charset="0"/>
                        </a:rPr>
                        <a:t>Handel, Transport, Büro, Sport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algn="l" rtl="0" fontAlgn="ctr"/>
                      <a:r>
                        <a:rPr lang="de-AT" sz="1400" b="1" i="0" u="none" strike="noStrike" dirty="0">
                          <a:solidFill>
                            <a:srgbClr val="000000"/>
                          </a:solidFill>
                          <a:effectLst/>
                          <a:latin typeface="Calibri" panose="020F0502020204030204" pitchFamily="34" charset="0"/>
                        </a:rPr>
                        <a:t>Industrie, Handwerk, Technik &amp; IT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FCBEF"/>
                    </a:solidFill>
                  </a:tcPr>
                </a:tc>
                <a:tc>
                  <a:txBody>
                    <a:bodyPr/>
                    <a:lstStyle/>
                    <a:p>
                      <a:pPr algn="l" rtl="0" fontAlgn="ctr"/>
                      <a:r>
                        <a:rPr lang="de-AT" sz="1400" b="1" i="0" u="none" strike="noStrike" dirty="0">
                          <a:solidFill>
                            <a:srgbClr val="000000"/>
                          </a:solidFill>
                          <a:effectLst/>
                          <a:latin typeface="Calibri" panose="020F0502020204030204" pitchFamily="34" charset="0"/>
                        </a:rPr>
                        <a:t>Tourismus, Schönheit &amp; Pflege, Gesundheit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231743565"/>
                  </a:ext>
                </a:extLst>
              </a:tr>
              <a:tr h="988593">
                <a:tc>
                  <a:txBody>
                    <a:bodyPr/>
                    <a:lstStyle/>
                    <a:p>
                      <a:pPr algn="l" rtl="0" fontAlgn="ctr"/>
                      <a:r>
                        <a:rPr lang="de-AT" sz="1400" b="1" i="0" u="none" strike="noStrike" dirty="0">
                          <a:solidFill>
                            <a:srgbClr val="000000"/>
                          </a:solidFill>
                          <a:effectLst/>
                          <a:latin typeface="Calibri" panose="020F0502020204030204" pitchFamily="34" charset="0"/>
                        </a:rPr>
                        <a:t>09:45-10:30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de-AT" sz="1400" b="1" i="0" u="none" strike="noStrike" dirty="0">
                          <a:solidFill>
                            <a:schemeClr val="bg1"/>
                          </a:solidFill>
                          <a:effectLst/>
                          <a:latin typeface="Calibri" panose="020F0502020204030204" pitchFamily="34" charset="0"/>
                        </a:rPr>
                        <a:t>Handel, Transport, Büro, Sport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de-AT" sz="1400" b="1" i="0" u="none" strike="noStrike" dirty="0">
                          <a:solidFill>
                            <a:srgbClr val="000000"/>
                          </a:solidFill>
                          <a:effectLst/>
                          <a:latin typeface="Calibri" panose="020F0502020204030204" pitchFamily="34" charset="0"/>
                        </a:rPr>
                        <a:t>Industrie, Handwerk, Technik &amp; IT</a:t>
                      </a:r>
                    </a:p>
                    <a:p>
                      <a:pPr algn="l" rtl="0" fontAlgn="ctr"/>
                      <a:endParaRPr lang="de-AT" sz="1400" b="1" i="0" u="none" strike="noStrike" dirty="0">
                        <a:solidFill>
                          <a:schemeClr val="bg1"/>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FCBEF"/>
                    </a:solidFill>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de-AT" sz="1400" b="1" i="0" u="none" strike="noStrike" dirty="0">
                          <a:solidFill>
                            <a:srgbClr val="000000"/>
                          </a:solidFill>
                          <a:effectLst/>
                          <a:latin typeface="Calibri" panose="020F0502020204030204" pitchFamily="34" charset="0"/>
                        </a:rPr>
                        <a:t>Tourismus, Schönheit &amp; Pflege, Gesundheit</a:t>
                      </a:r>
                    </a:p>
                    <a:p>
                      <a:pPr algn="l" rtl="0" fontAlgn="ctr"/>
                      <a:endParaRPr lang="de-AT" sz="1400" b="1" i="0" u="none" strike="noStrike" dirty="0">
                        <a:solidFill>
                          <a:schemeClr val="bg1"/>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ctr"/>
                      <a:r>
                        <a:rPr lang="de-AT" sz="1400" b="1" i="0" u="none" strike="noStrike" dirty="0">
                          <a:solidFill>
                            <a:schemeClr val="bg1"/>
                          </a:solidFill>
                          <a:effectLst/>
                          <a:latin typeface="Calibri" panose="020F0502020204030204" pitchFamily="34" charset="0"/>
                        </a:rPr>
                        <a:t>Information, Karriere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09596232"/>
                  </a:ext>
                </a:extLst>
              </a:tr>
              <a:tr h="988593">
                <a:tc>
                  <a:txBody>
                    <a:bodyPr/>
                    <a:lstStyle/>
                    <a:p>
                      <a:pPr algn="l" rtl="0" fontAlgn="ctr"/>
                      <a:r>
                        <a:rPr lang="de-AT" sz="1400" b="1" i="0" u="none" strike="noStrike" dirty="0">
                          <a:solidFill>
                            <a:srgbClr val="000000"/>
                          </a:solidFill>
                          <a:effectLst/>
                          <a:latin typeface="Calibri" panose="020F0502020204030204" pitchFamily="34" charset="0"/>
                        </a:rPr>
                        <a:t>10:30-11:15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de-AT" sz="1400" b="1" i="0" u="none" strike="noStrike" dirty="0">
                          <a:solidFill>
                            <a:srgbClr val="000000"/>
                          </a:solidFill>
                          <a:effectLst/>
                          <a:latin typeface="Calibri" panose="020F0502020204030204" pitchFamily="34" charset="0"/>
                        </a:rPr>
                        <a:t>Industrie, Handwerk, Technik &amp; IT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FCBEF"/>
                    </a:solidFill>
                  </a:tcPr>
                </a:tc>
                <a:tc>
                  <a:txBody>
                    <a:bodyPr/>
                    <a:lstStyle/>
                    <a:p>
                      <a:pPr algn="l" rtl="0" fontAlgn="ctr"/>
                      <a:r>
                        <a:rPr lang="de-AT" sz="1400" b="1" i="0" u="none" strike="noStrike" dirty="0">
                          <a:solidFill>
                            <a:srgbClr val="000000"/>
                          </a:solidFill>
                          <a:effectLst/>
                          <a:latin typeface="Calibri" panose="020F0502020204030204" pitchFamily="34" charset="0"/>
                        </a:rPr>
                        <a:t>Tourismus, Schönheit &amp; Pflege, Gesundheit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ctr"/>
                      <a:r>
                        <a:rPr lang="de-AT" sz="1400" b="1" i="0" u="none" strike="noStrike" dirty="0">
                          <a:solidFill>
                            <a:schemeClr val="bg1"/>
                          </a:solidFill>
                          <a:effectLst/>
                          <a:latin typeface="Calibri" panose="020F0502020204030204" pitchFamily="34" charset="0"/>
                        </a:rPr>
                        <a:t>Information, Karriere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de-AT" sz="1400" b="1" i="0" u="none" strike="noStrike" dirty="0">
                          <a:solidFill>
                            <a:schemeClr val="bg1"/>
                          </a:solidFill>
                          <a:effectLst/>
                          <a:latin typeface="Calibri" panose="020F0502020204030204" pitchFamily="34" charset="0"/>
                        </a:rPr>
                        <a:t>Handel, Transport, Büro, Sport</a:t>
                      </a:r>
                    </a:p>
                    <a:p>
                      <a:pPr algn="l" rtl="0" fontAlgn="ctr"/>
                      <a:r>
                        <a:rPr lang="de-AT" sz="14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2541591913"/>
                  </a:ext>
                </a:extLst>
              </a:tr>
              <a:tr h="1232834">
                <a:tc>
                  <a:txBody>
                    <a:bodyPr/>
                    <a:lstStyle/>
                    <a:p>
                      <a:pPr algn="l" rtl="0" fontAlgn="ctr"/>
                      <a:r>
                        <a:rPr lang="de-AT" sz="1400" b="1" i="0" u="none" strike="noStrike">
                          <a:solidFill>
                            <a:srgbClr val="000000"/>
                          </a:solidFill>
                          <a:effectLst/>
                          <a:latin typeface="Calibri" panose="020F0502020204030204" pitchFamily="34" charset="0"/>
                        </a:rPr>
                        <a:t>11:15-12:00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de-AT" sz="1400" b="1" i="0" u="none" strike="noStrike" dirty="0">
                          <a:solidFill>
                            <a:srgbClr val="000000"/>
                          </a:solidFill>
                          <a:effectLst/>
                          <a:latin typeface="Calibri" panose="020F0502020204030204" pitchFamily="34" charset="0"/>
                        </a:rPr>
                        <a:t>Tourismus, Schönheit &amp; Pflege, Gesundheit</a:t>
                      </a:r>
                    </a:p>
                    <a:p>
                      <a:pPr algn="l" rtl="0" fontAlgn="ctr"/>
                      <a:endParaRPr lang="de-AT" sz="1400" b="1" i="0" u="none" strike="noStrike" dirty="0">
                        <a:solidFill>
                          <a:schemeClr val="bg1"/>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de-AT" sz="1400" b="1" i="0" u="none" strike="noStrike" dirty="0">
                          <a:solidFill>
                            <a:schemeClr val="bg1"/>
                          </a:solidFill>
                          <a:effectLst/>
                          <a:latin typeface="Calibri" panose="020F0502020204030204" pitchFamily="34" charset="0"/>
                        </a:rPr>
                        <a:t>Information, Karriere</a:t>
                      </a:r>
                    </a:p>
                    <a:p>
                      <a:pPr algn="l" rtl="0" fontAlgn="ctr"/>
                      <a:endParaRPr lang="de-AT"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de-AT" sz="1400" b="1" i="0" u="none" strike="noStrike" dirty="0">
                          <a:solidFill>
                            <a:schemeClr val="bg1"/>
                          </a:solidFill>
                          <a:effectLst/>
                          <a:latin typeface="Calibri" panose="020F0502020204030204" pitchFamily="34" charset="0"/>
                        </a:rPr>
                        <a:t>Handel, Transport, Büro, Sport</a:t>
                      </a:r>
                    </a:p>
                    <a:p>
                      <a:pPr algn="l" rtl="0" fontAlgn="ctr"/>
                      <a:endParaRPr lang="de-AT"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de-AT" sz="1400" b="1" i="0" u="none" strike="noStrike" dirty="0">
                          <a:solidFill>
                            <a:srgbClr val="000000"/>
                          </a:solidFill>
                          <a:effectLst/>
                          <a:latin typeface="Calibri" panose="020F0502020204030204" pitchFamily="34" charset="0"/>
                        </a:rPr>
                        <a:t>Industrie, Handwerk, Technik &amp; IT</a:t>
                      </a:r>
                    </a:p>
                    <a:p>
                      <a:pPr algn="l" rtl="0" fontAlgn="ctr"/>
                      <a:endParaRPr lang="de-AT" sz="1400" b="1" i="0" u="none" strike="noStrike" dirty="0">
                        <a:solidFill>
                          <a:schemeClr val="bg1"/>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FCBEF"/>
                    </a:solidFill>
                  </a:tcPr>
                </a:tc>
                <a:extLst>
                  <a:ext uri="{0D108BD9-81ED-4DB2-BD59-A6C34878D82A}">
                    <a16:rowId xmlns:a16="http://schemas.microsoft.com/office/drawing/2014/main" val="2704727386"/>
                  </a:ext>
                </a:extLst>
              </a:tr>
            </a:tbl>
          </a:graphicData>
        </a:graphic>
      </p:graphicFrame>
    </p:spTree>
    <p:extLst>
      <p:ext uri="{BB962C8B-B14F-4D97-AF65-F5344CB8AC3E}">
        <p14:creationId xmlns:p14="http://schemas.microsoft.com/office/powerpoint/2010/main" val="91149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a:extLst>
              <a:ext uri="{FF2B5EF4-FFF2-40B4-BE49-F238E27FC236}">
                <a16:creationId xmlns:a16="http://schemas.microsoft.com/office/drawing/2014/main" id="{1A94ED6A-2B47-83CF-869F-7E141A47A4CE}"/>
              </a:ext>
            </a:extLst>
          </p:cNvPr>
          <p:cNvSpPr txBox="1">
            <a:spLocks/>
          </p:cNvSpPr>
          <p:nvPr/>
        </p:nvSpPr>
        <p:spPr>
          <a:xfrm rot="16200000">
            <a:off x="-1057956" y="3041432"/>
            <a:ext cx="3715091" cy="535531"/>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Der Hallenplan</a:t>
            </a:r>
            <a:endParaRPr lang="de-DE" sz="3200" b="1" spc="50" dirty="0">
              <a:ln w="12700">
                <a:solidFill>
                  <a:schemeClr val="tx1"/>
                </a:solidFill>
              </a:ln>
              <a:solidFill>
                <a:srgbClr val="7BD2F0"/>
              </a:solidFill>
              <a:effectLst>
                <a:outerShdw blurRad="38100" dist="38100" dir="2700000" algn="tl">
                  <a:srgbClr val="000000">
                    <a:alpha val="43137"/>
                  </a:srgbClr>
                </a:outerShdw>
              </a:effectLst>
            </a:endParaRPr>
          </a:p>
        </p:txBody>
      </p:sp>
      <p:sp>
        <p:nvSpPr>
          <p:cNvPr id="6" name="Textfeld 5">
            <a:extLst>
              <a:ext uri="{FF2B5EF4-FFF2-40B4-BE49-F238E27FC236}">
                <a16:creationId xmlns:a16="http://schemas.microsoft.com/office/drawing/2014/main" id="{D54AF03C-D3E1-33FE-256E-1549169D0AC9}"/>
              </a:ext>
            </a:extLst>
          </p:cNvPr>
          <p:cNvSpPr txBox="1"/>
          <p:nvPr/>
        </p:nvSpPr>
        <p:spPr>
          <a:xfrm>
            <a:off x="1305094" y="6145116"/>
            <a:ext cx="7494125" cy="369332"/>
          </a:xfrm>
          <a:prstGeom prst="rect">
            <a:avLst/>
          </a:prstGeom>
          <a:noFill/>
        </p:spPr>
        <p:txBody>
          <a:bodyPr wrap="square" rtlCol="0">
            <a:spAutoFit/>
          </a:bodyPr>
          <a:lstStyle/>
          <a:p>
            <a:pPr algn="ctr"/>
            <a:r>
              <a:rPr lang="de-DE" dirty="0"/>
              <a:t>13:30 – 14:30 Uhr: FREIES BEWEGEN FÜR DIE SCHÜLER</a:t>
            </a:r>
          </a:p>
        </p:txBody>
      </p:sp>
      <p:sp>
        <p:nvSpPr>
          <p:cNvPr id="16" name="Rectangle 2">
            <a:extLst>
              <a:ext uri="{FF2B5EF4-FFF2-40B4-BE49-F238E27FC236}">
                <a16:creationId xmlns:a16="http://schemas.microsoft.com/office/drawing/2014/main" id="{534C13D4-47AC-2C96-35EB-6A0483102F59}"/>
              </a:ext>
            </a:extLst>
          </p:cNvPr>
          <p:cNvSpPr>
            <a:spLocks noChangeArrowheads="1"/>
          </p:cNvSpPr>
          <p:nvPr/>
        </p:nvSpPr>
        <p:spPr bwMode="auto">
          <a:xfrm>
            <a:off x="2285490" y="1451652"/>
            <a:ext cx="17266045" cy="377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9" name="Grafik 8" descr="Ein Bild, das Text, Schrift, Grafiken, Screenshot enthält.&#10;&#10;Automatisch generierte Beschreibung">
            <a:extLst>
              <a:ext uri="{FF2B5EF4-FFF2-40B4-BE49-F238E27FC236}">
                <a16:creationId xmlns:a16="http://schemas.microsoft.com/office/drawing/2014/main" id="{66DAB9E4-635B-7518-31A4-787225DF118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10" name="Grafik 9" descr="Ein Bild, das Schrift, Grafiken, Grafikdesign, Typografie enthält.&#10;&#10;Automatisch generierte Beschreibung">
            <a:extLst>
              <a:ext uri="{FF2B5EF4-FFF2-40B4-BE49-F238E27FC236}">
                <a16:creationId xmlns:a16="http://schemas.microsoft.com/office/drawing/2014/main" id="{A117CEA4-B5B3-33F8-3D0B-E803A49A073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pic>
        <p:nvPicPr>
          <p:cNvPr id="7" name="Grafik 6" descr="Ein Bild, das Text, Screenshot, Diagramm, Quadrat enthält.&#10;&#10;Automatisch generierte Beschreibung">
            <a:extLst>
              <a:ext uri="{FF2B5EF4-FFF2-40B4-BE49-F238E27FC236}">
                <a16:creationId xmlns:a16="http://schemas.microsoft.com/office/drawing/2014/main" id="{FD51C778-A076-561B-B300-F80B69E7F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3494" y="0"/>
            <a:ext cx="8586908" cy="6858000"/>
          </a:xfrm>
          <a:prstGeom prst="rect">
            <a:avLst/>
          </a:prstGeom>
        </p:spPr>
      </p:pic>
      <p:sp>
        <p:nvSpPr>
          <p:cNvPr id="8" name="Pfeil: nach links 7">
            <a:extLst>
              <a:ext uri="{FF2B5EF4-FFF2-40B4-BE49-F238E27FC236}">
                <a16:creationId xmlns:a16="http://schemas.microsoft.com/office/drawing/2014/main" id="{020737AF-FCFC-90CA-9556-9C543DAFB0B9}"/>
              </a:ext>
            </a:extLst>
          </p:cNvPr>
          <p:cNvSpPr/>
          <p:nvPr/>
        </p:nvSpPr>
        <p:spPr>
          <a:xfrm>
            <a:off x="7620000" y="1080801"/>
            <a:ext cx="1104900" cy="26415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cxnSp>
        <p:nvCxnSpPr>
          <p:cNvPr id="12" name="Gerader Verbinder 11">
            <a:extLst>
              <a:ext uri="{FF2B5EF4-FFF2-40B4-BE49-F238E27FC236}">
                <a16:creationId xmlns:a16="http://schemas.microsoft.com/office/drawing/2014/main" id="{0E9EAE1D-AE87-4C48-D434-5C8680AEC664}"/>
              </a:ext>
            </a:extLst>
          </p:cNvPr>
          <p:cNvCxnSpPr/>
          <p:nvPr/>
        </p:nvCxnSpPr>
        <p:spPr>
          <a:xfrm>
            <a:off x="5226533" y="1451651"/>
            <a:ext cx="3193111" cy="0"/>
          </a:xfrm>
          <a:prstGeom prst="line">
            <a:avLst/>
          </a:prstGeom>
        </p:spPr>
        <p:style>
          <a:lnRef idx="3">
            <a:schemeClr val="accent1"/>
          </a:lnRef>
          <a:fillRef idx="0">
            <a:schemeClr val="accent1"/>
          </a:fillRef>
          <a:effectRef idx="2">
            <a:schemeClr val="accent1"/>
          </a:effectRef>
          <a:fontRef idx="minor">
            <a:schemeClr val="tx1"/>
          </a:fontRef>
        </p:style>
      </p:cxnSp>
      <p:sp>
        <p:nvSpPr>
          <p:cNvPr id="13" name="Rechteck 12">
            <a:extLst>
              <a:ext uri="{FF2B5EF4-FFF2-40B4-BE49-F238E27FC236}">
                <a16:creationId xmlns:a16="http://schemas.microsoft.com/office/drawing/2014/main" id="{16F8FC49-6CAF-DB52-1C86-347ED07A6330}"/>
              </a:ext>
            </a:extLst>
          </p:cNvPr>
          <p:cNvSpPr/>
          <p:nvPr/>
        </p:nvSpPr>
        <p:spPr>
          <a:xfrm>
            <a:off x="5823419" y="1822503"/>
            <a:ext cx="2152650" cy="584775"/>
          </a:xfrm>
          <a:prstGeom prst="rect">
            <a:avLst/>
          </a:prstGeom>
          <a:noFill/>
          <a:effectLst>
            <a:glow>
              <a:schemeClr val="accent1">
                <a:alpha val="33000"/>
              </a:schemeClr>
            </a:glow>
          </a:effectLst>
        </p:spPr>
        <p:txBody>
          <a:bodyPr wrap="square" lIns="91440" tIns="45720" rIns="91440" bIns="45720">
            <a:spAutoFit/>
          </a:bodyPr>
          <a:lstStyle/>
          <a:p>
            <a:pPr algn="ctr"/>
            <a:r>
              <a:rPr lang="de-DE" sz="3200" b="1" cap="none" spc="0" dirty="0">
                <a:ln w="0"/>
                <a:solidFill>
                  <a:srgbClr val="FF0000"/>
                </a:solidFill>
                <a:effectLst>
                  <a:glow rad="584200">
                    <a:schemeClr val="accent1">
                      <a:alpha val="51000"/>
                    </a:schemeClr>
                  </a:glow>
                  <a:outerShdw blurRad="38100" dist="25400" dir="5400000" algn="ctr" rotWithShape="0">
                    <a:srgbClr val="6E747A">
                      <a:alpha val="43000"/>
                    </a:srgbClr>
                  </a:outerShdw>
                </a:effectLst>
              </a:rPr>
              <a:t>STATION A</a:t>
            </a:r>
          </a:p>
        </p:txBody>
      </p:sp>
      <p:sp>
        <p:nvSpPr>
          <p:cNvPr id="14" name="Rechteck 13">
            <a:extLst>
              <a:ext uri="{FF2B5EF4-FFF2-40B4-BE49-F238E27FC236}">
                <a16:creationId xmlns:a16="http://schemas.microsoft.com/office/drawing/2014/main" id="{3EAF619D-7CA0-F645-440F-B11BF3292911}"/>
              </a:ext>
            </a:extLst>
          </p:cNvPr>
          <p:cNvSpPr/>
          <p:nvPr/>
        </p:nvSpPr>
        <p:spPr>
          <a:xfrm>
            <a:off x="5880569" y="3865948"/>
            <a:ext cx="2152650" cy="584775"/>
          </a:xfrm>
          <a:prstGeom prst="rect">
            <a:avLst/>
          </a:prstGeom>
          <a:noFill/>
        </p:spPr>
        <p:txBody>
          <a:bodyPr wrap="square" lIns="91440" tIns="45720" rIns="91440" bIns="45720">
            <a:spAutoFit/>
          </a:bodyPr>
          <a:lstStyle/>
          <a:p>
            <a:pPr algn="ctr"/>
            <a:r>
              <a:rPr lang="de-DE" sz="3200" b="1" cap="none" spc="0" dirty="0">
                <a:ln w="0"/>
                <a:solidFill>
                  <a:srgbClr val="7030A0"/>
                </a:solidFill>
                <a:effectLst>
                  <a:glow rad="482600">
                    <a:srgbClr val="FFFF00">
                      <a:alpha val="61000"/>
                    </a:srgbClr>
                  </a:glow>
                  <a:outerShdw blurRad="38100" dist="25400" dir="5400000" algn="ctr" rotWithShape="0">
                    <a:srgbClr val="6E747A">
                      <a:alpha val="43000"/>
                    </a:srgbClr>
                  </a:outerShdw>
                </a:effectLst>
              </a:rPr>
              <a:t>STATION B</a:t>
            </a:r>
          </a:p>
        </p:txBody>
      </p:sp>
      <p:sp>
        <p:nvSpPr>
          <p:cNvPr id="15" name="Rechteck 14">
            <a:extLst>
              <a:ext uri="{FF2B5EF4-FFF2-40B4-BE49-F238E27FC236}">
                <a16:creationId xmlns:a16="http://schemas.microsoft.com/office/drawing/2014/main" id="{E6D57EF7-41AA-6D52-8746-0E32985E6E04}"/>
              </a:ext>
            </a:extLst>
          </p:cNvPr>
          <p:cNvSpPr/>
          <p:nvPr/>
        </p:nvSpPr>
        <p:spPr>
          <a:xfrm>
            <a:off x="2108669" y="5029200"/>
            <a:ext cx="2152650" cy="584775"/>
          </a:xfrm>
          <a:prstGeom prst="rect">
            <a:avLst/>
          </a:prstGeom>
          <a:noFill/>
        </p:spPr>
        <p:txBody>
          <a:bodyPr wrap="square" lIns="91440" tIns="45720" rIns="91440" bIns="45720">
            <a:spAutoFit/>
          </a:bodyPr>
          <a:lstStyle/>
          <a:p>
            <a:pPr algn="ctr"/>
            <a:r>
              <a:rPr lang="de-DE" sz="3200" b="1" cap="none" spc="0" dirty="0">
                <a:ln w="0"/>
                <a:solidFill>
                  <a:schemeClr val="accent1">
                    <a:lumMod val="75000"/>
                  </a:schemeClr>
                </a:solidFill>
                <a:effectLst>
                  <a:glow rad="381000">
                    <a:srgbClr val="FFFF00">
                      <a:alpha val="67000"/>
                    </a:srgbClr>
                  </a:glow>
                  <a:outerShdw blurRad="38100" dist="25400" dir="5400000" algn="ctr" rotWithShape="0">
                    <a:srgbClr val="6E747A">
                      <a:alpha val="43000"/>
                    </a:srgbClr>
                  </a:outerShdw>
                </a:effectLst>
              </a:rPr>
              <a:t>STATION C</a:t>
            </a:r>
          </a:p>
        </p:txBody>
      </p:sp>
      <p:sp>
        <p:nvSpPr>
          <p:cNvPr id="17" name="Rechteck 16">
            <a:extLst>
              <a:ext uri="{FF2B5EF4-FFF2-40B4-BE49-F238E27FC236}">
                <a16:creationId xmlns:a16="http://schemas.microsoft.com/office/drawing/2014/main" id="{6516CAEB-8083-6784-9F7E-24EA140D5BB6}"/>
              </a:ext>
            </a:extLst>
          </p:cNvPr>
          <p:cNvSpPr/>
          <p:nvPr/>
        </p:nvSpPr>
        <p:spPr>
          <a:xfrm>
            <a:off x="5547194" y="6034188"/>
            <a:ext cx="2152650" cy="584775"/>
          </a:xfrm>
          <a:prstGeom prst="rect">
            <a:avLst/>
          </a:prstGeom>
          <a:noFill/>
        </p:spPr>
        <p:txBody>
          <a:bodyPr wrap="square" lIns="91440" tIns="45720" rIns="91440" bIns="45720">
            <a:spAutoFit/>
          </a:bodyPr>
          <a:lstStyle/>
          <a:p>
            <a:pPr algn="ctr"/>
            <a:r>
              <a:rPr lang="de-DE" sz="3200" b="1" cap="none" spc="0" dirty="0">
                <a:ln w="0"/>
                <a:solidFill>
                  <a:schemeClr val="accent1">
                    <a:lumMod val="75000"/>
                  </a:schemeClr>
                </a:solidFill>
                <a:effectLst>
                  <a:glow rad="431800">
                    <a:srgbClr val="FFFF00">
                      <a:alpha val="65000"/>
                    </a:srgbClr>
                  </a:glow>
                  <a:outerShdw blurRad="38100" dist="25400" dir="5400000" algn="ctr" rotWithShape="0">
                    <a:srgbClr val="6E747A">
                      <a:alpha val="43000"/>
                    </a:srgbClr>
                  </a:outerShdw>
                </a:effectLst>
              </a:rPr>
              <a:t>STATION C</a:t>
            </a:r>
          </a:p>
        </p:txBody>
      </p:sp>
      <p:sp>
        <p:nvSpPr>
          <p:cNvPr id="18" name="Rechteck 17">
            <a:extLst>
              <a:ext uri="{FF2B5EF4-FFF2-40B4-BE49-F238E27FC236}">
                <a16:creationId xmlns:a16="http://schemas.microsoft.com/office/drawing/2014/main" id="{1BF2DF5C-418E-6D64-B594-4007AB705E23}"/>
              </a:ext>
            </a:extLst>
          </p:cNvPr>
          <p:cNvSpPr/>
          <p:nvPr/>
        </p:nvSpPr>
        <p:spPr>
          <a:xfrm>
            <a:off x="1794344" y="1451651"/>
            <a:ext cx="2152650" cy="584775"/>
          </a:xfrm>
          <a:prstGeom prst="rect">
            <a:avLst/>
          </a:prstGeom>
          <a:noFill/>
        </p:spPr>
        <p:txBody>
          <a:bodyPr wrap="square" lIns="91440" tIns="45720" rIns="91440" bIns="45720">
            <a:spAutoFit/>
          </a:bodyPr>
          <a:lstStyle/>
          <a:p>
            <a:pPr algn="ctr"/>
            <a:r>
              <a:rPr lang="de-DE" sz="3200" b="1" cap="none" spc="0" dirty="0">
                <a:ln w="0"/>
                <a:solidFill>
                  <a:srgbClr val="FFED00"/>
                </a:solidFill>
                <a:effectLst>
                  <a:glow rad="584200">
                    <a:schemeClr val="accent1">
                      <a:alpha val="61000"/>
                    </a:schemeClr>
                  </a:glow>
                  <a:outerShdw blurRad="38100" dist="38100" dir="2700000" algn="tl">
                    <a:srgbClr val="000000">
                      <a:alpha val="43137"/>
                    </a:srgbClr>
                  </a:outerShdw>
                </a:effectLst>
              </a:rPr>
              <a:t>STATION D</a:t>
            </a:r>
          </a:p>
        </p:txBody>
      </p:sp>
      <p:sp>
        <p:nvSpPr>
          <p:cNvPr id="24" name="Pfeil: gebogen 23">
            <a:extLst>
              <a:ext uri="{FF2B5EF4-FFF2-40B4-BE49-F238E27FC236}">
                <a16:creationId xmlns:a16="http://schemas.microsoft.com/office/drawing/2014/main" id="{3BFAE14D-8EFA-0641-03CA-17D775458EE7}"/>
              </a:ext>
            </a:extLst>
          </p:cNvPr>
          <p:cNvSpPr/>
          <p:nvPr/>
        </p:nvSpPr>
        <p:spPr>
          <a:xfrm rot="10800000">
            <a:off x="4417176" y="2127221"/>
            <a:ext cx="467340" cy="584777"/>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solidFill>
                <a:schemeClr val="tx1"/>
              </a:solidFill>
            </a:endParaRPr>
          </a:p>
        </p:txBody>
      </p:sp>
      <p:sp>
        <p:nvSpPr>
          <p:cNvPr id="25" name="Pfeil: nach oben gebogen 24">
            <a:extLst>
              <a:ext uri="{FF2B5EF4-FFF2-40B4-BE49-F238E27FC236}">
                <a16:creationId xmlns:a16="http://schemas.microsoft.com/office/drawing/2014/main" id="{2560D169-EE1F-29EA-30F7-8C8CFEDE9C8B}"/>
              </a:ext>
            </a:extLst>
          </p:cNvPr>
          <p:cNvSpPr/>
          <p:nvPr/>
        </p:nvSpPr>
        <p:spPr>
          <a:xfrm rot="5400000">
            <a:off x="5020466" y="1798604"/>
            <a:ext cx="495038" cy="558418"/>
          </a:xfrm>
          <a:prstGeom prst="ben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6" name="Pfeil: nach oben gebogen 25">
            <a:extLst>
              <a:ext uri="{FF2B5EF4-FFF2-40B4-BE49-F238E27FC236}">
                <a16:creationId xmlns:a16="http://schemas.microsoft.com/office/drawing/2014/main" id="{3CAD854D-E14C-550D-978D-A5DAB3AFB216}"/>
              </a:ext>
            </a:extLst>
          </p:cNvPr>
          <p:cNvSpPr/>
          <p:nvPr/>
        </p:nvSpPr>
        <p:spPr>
          <a:xfrm rot="5400000">
            <a:off x="5020466" y="3740516"/>
            <a:ext cx="495038" cy="558418"/>
          </a:xfrm>
          <a:prstGeom prst="ben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1" name="Pfeil: gebogen 30">
            <a:extLst>
              <a:ext uri="{FF2B5EF4-FFF2-40B4-BE49-F238E27FC236}">
                <a16:creationId xmlns:a16="http://schemas.microsoft.com/office/drawing/2014/main" id="{5E43E71E-B0EA-D8D5-3B14-C83CEC33914F}"/>
              </a:ext>
            </a:extLst>
          </p:cNvPr>
          <p:cNvSpPr/>
          <p:nvPr/>
        </p:nvSpPr>
        <p:spPr>
          <a:xfrm rot="10800000">
            <a:off x="4417176" y="3030565"/>
            <a:ext cx="467340" cy="584777"/>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solidFill>
                <a:schemeClr val="tx1"/>
              </a:solidFill>
            </a:endParaRPr>
          </a:p>
        </p:txBody>
      </p:sp>
      <p:sp>
        <p:nvSpPr>
          <p:cNvPr id="32" name="Ellipse 31">
            <a:extLst>
              <a:ext uri="{FF2B5EF4-FFF2-40B4-BE49-F238E27FC236}">
                <a16:creationId xmlns:a16="http://schemas.microsoft.com/office/drawing/2014/main" id="{C93B8F5D-F5EE-BB0E-F749-8AADCAAC42BB}"/>
              </a:ext>
            </a:extLst>
          </p:cNvPr>
          <p:cNvSpPr/>
          <p:nvPr/>
        </p:nvSpPr>
        <p:spPr>
          <a:xfrm>
            <a:off x="6096000" y="2407278"/>
            <a:ext cx="187124" cy="1723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3" name="Ellipse 32">
            <a:extLst>
              <a:ext uri="{FF2B5EF4-FFF2-40B4-BE49-F238E27FC236}">
                <a16:creationId xmlns:a16="http://schemas.microsoft.com/office/drawing/2014/main" id="{C3069F4B-FA63-28BD-0EE6-55616C5B02AE}"/>
              </a:ext>
            </a:extLst>
          </p:cNvPr>
          <p:cNvSpPr/>
          <p:nvPr/>
        </p:nvSpPr>
        <p:spPr>
          <a:xfrm>
            <a:off x="7432876" y="2938419"/>
            <a:ext cx="187124" cy="1723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4" name="Ellipse 33">
            <a:extLst>
              <a:ext uri="{FF2B5EF4-FFF2-40B4-BE49-F238E27FC236}">
                <a16:creationId xmlns:a16="http://schemas.microsoft.com/office/drawing/2014/main" id="{9CB22E53-B342-D22B-091E-725D84FBE8B6}"/>
              </a:ext>
            </a:extLst>
          </p:cNvPr>
          <p:cNvSpPr/>
          <p:nvPr/>
        </p:nvSpPr>
        <p:spPr>
          <a:xfrm>
            <a:off x="5823419" y="4278124"/>
            <a:ext cx="187124" cy="1723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5" name="Ellipse 34">
            <a:extLst>
              <a:ext uri="{FF2B5EF4-FFF2-40B4-BE49-F238E27FC236}">
                <a16:creationId xmlns:a16="http://schemas.microsoft.com/office/drawing/2014/main" id="{972DC0F3-37A0-1C7D-413C-8F4C02F2AC53}"/>
              </a:ext>
            </a:extLst>
          </p:cNvPr>
          <p:cNvSpPr/>
          <p:nvPr/>
        </p:nvSpPr>
        <p:spPr>
          <a:xfrm>
            <a:off x="7699844" y="4579019"/>
            <a:ext cx="187124" cy="1723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6" name="Ellipse 35">
            <a:extLst>
              <a:ext uri="{FF2B5EF4-FFF2-40B4-BE49-F238E27FC236}">
                <a16:creationId xmlns:a16="http://schemas.microsoft.com/office/drawing/2014/main" id="{BE8CA640-E544-4719-0170-F00F3175109C}"/>
              </a:ext>
            </a:extLst>
          </p:cNvPr>
          <p:cNvSpPr/>
          <p:nvPr/>
        </p:nvSpPr>
        <p:spPr>
          <a:xfrm>
            <a:off x="6096000" y="5868206"/>
            <a:ext cx="187124" cy="1723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7" name="Ellipse 36">
            <a:extLst>
              <a:ext uri="{FF2B5EF4-FFF2-40B4-BE49-F238E27FC236}">
                <a16:creationId xmlns:a16="http://schemas.microsoft.com/office/drawing/2014/main" id="{AC6616BD-AD62-651F-504E-B691156DD7A5}"/>
              </a:ext>
            </a:extLst>
          </p:cNvPr>
          <p:cNvSpPr/>
          <p:nvPr/>
        </p:nvSpPr>
        <p:spPr>
          <a:xfrm>
            <a:off x="3731473" y="4800676"/>
            <a:ext cx="187124" cy="1723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8" name="Ellipse 37">
            <a:extLst>
              <a:ext uri="{FF2B5EF4-FFF2-40B4-BE49-F238E27FC236}">
                <a16:creationId xmlns:a16="http://schemas.microsoft.com/office/drawing/2014/main" id="{FCC45F05-BA96-72F6-85B6-7DAC61D2669B}"/>
              </a:ext>
            </a:extLst>
          </p:cNvPr>
          <p:cNvSpPr/>
          <p:nvPr/>
        </p:nvSpPr>
        <p:spPr>
          <a:xfrm>
            <a:off x="1885159" y="3471008"/>
            <a:ext cx="187124" cy="1723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9" name="Pfeil: gebogen 38">
            <a:extLst>
              <a:ext uri="{FF2B5EF4-FFF2-40B4-BE49-F238E27FC236}">
                <a16:creationId xmlns:a16="http://schemas.microsoft.com/office/drawing/2014/main" id="{AC9E1D33-2CC6-6811-23A5-486F82DAB69E}"/>
              </a:ext>
            </a:extLst>
          </p:cNvPr>
          <p:cNvSpPr/>
          <p:nvPr/>
        </p:nvSpPr>
        <p:spPr>
          <a:xfrm rot="5400000" flipV="1">
            <a:off x="4937553" y="938546"/>
            <a:ext cx="577960" cy="773047"/>
          </a:xfrm>
          <a:prstGeom prst="bentArrow">
            <a:avLst>
              <a:gd name="adj1" fmla="val 25000"/>
              <a:gd name="adj2" fmla="val 25000"/>
              <a:gd name="adj3" fmla="val 25000"/>
              <a:gd name="adj4" fmla="val 875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solidFill>
                <a:schemeClr val="tx1"/>
              </a:solidFill>
            </a:endParaRPr>
          </a:p>
        </p:txBody>
      </p:sp>
      <p:sp>
        <p:nvSpPr>
          <p:cNvPr id="40" name="Ellipse 39">
            <a:extLst>
              <a:ext uri="{FF2B5EF4-FFF2-40B4-BE49-F238E27FC236}">
                <a16:creationId xmlns:a16="http://schemas.microsoft.com/office/drawing/2014/main" id="{2FAB0E7C-FADD-962E-1EB2-AA76B281AD29}"/>
              </a:ext>
            </a:extLst>
          </p:cNvPr>
          <p:cNvSpPr/>
          <p:nvPr/>
        </p:nvSpPr>
        <p:spPr>
          <a:xfrm>
            <a:off x="4140525" y="1550223"/>
            <a:ext cx="187124" cy="1723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1" name="Ellipse 40">
            <a:extLst>
              <a:ext uri="{FF2B5EF4-FFF2-40B4-BE49-F238E27FC236}">
                <a16:creationId xmlns:a16="http://schemas.microsoft.com/office/drawing/2014/main" id="{483F1E16-AEA6-EEC9-CB79-B0A68D7B85D9}"/>
              </a:ext>
            </a:extLst>
          </p:cNvPr>
          <p:cNvSpPr/>
          <p:nvPr/>
        </p:nvSpPr>
        <p:spPr>
          <a:xfrm>
            <a:off x="1797277" y="2419610"/>
            <a:ext cx="187124" cy="1723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2" name="Pfeil: nach links 41">
            <a:extLst>
              <a:ext uri="{FF2B5EF4-FFF2-40B4-BE49-F238E27FC236}">
                <a16:creationId xmlns:a16="http://schemas.microsoft.com/office/drawing/2014/main" id="{0C8585D2-2A93-34A0-C36C-614F46835028}"/>
              </a:ext>
            </a:extLst>
          </p:cNvPr>
          <p:cNvSpPr/>
          <p:nvPr/>
        </p:nvSpPr>
        <p:spPr>
          <a:xfrm>
            <a:off x="5013342" y="4888932"/>
            <a:ext cx="418673" cy="280536"/>
          </a:xfrm>
          <a:prstGeom prst="left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3" name="Pfeil: nach links 42">
            <a:extLst>
              <a:ext uri="{FF2B5EF4-FFF2-40B4-BE49-F238E27FC236}">
                <a16:creationId xmlns:a16="http://schemas.microsoft.com/office/drawing/2014/main" id="{78D9EEAC-2BC8-432C-56A4-DCFCC0F788DB}"/>
              </a:ext>
            </a:extLst>
          </p:cNvPr>
          <p:cNvSpPr/>
          <p:nvPr/>
        </p:nvSpPr>
        <p:spPr>
          <a:xfrm>
            <a:off x="5028405" y="3245596"/>
            <a:ext cx="418673" cy="280536"/>
          </a:xfrm>
          <a:prstGeom prst="left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4" name="Pfeil: nach links 43">
            <a:extLst>
              <a:ext uri="{FF2B5EF4-FFF2-40B4-BE49-F238E27FC236}">
                <a16:creationId xmlns:a16="http://schemas.microsoft.com/office/drawing/2014/main" id="{D4D4A314-6197-BCA0-F71B-695E69FA146B}"/>
              </a:ext>
            </a:extLst>
          </p:cNvPr>
          <p:cNvSpPr/>
          <p:nvPr/>
        </p:nvSpPr>
        <p:spPr>
          <a:xfrm rot="8563413">
            <a:off x="4552477" y="5495555"/>
            <a:ext cx="418673" cy="280536"/>
          </a:xfrm>
          <a:prstGeom prst="left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5" name="Pfeil: nach links 44">
            <a:extLst>
              <a:ext uri="{FF2B5EF4-FFF2-40B4-BE49-F238E27FC236}">
                <a16:creationId xmlns:a16="http://schemas.microsoft.com/office/drawing/2014/main" id="{14341869-2489-BE67-4554-A61E422B9642}"/>
              </a:ext>
            </a:extLst>
          </p:cNvPr>
          <p:cNvSpPr/>
          <p:nvPr/>
        </p:nvSpPr>
        <p:spPr>
          <a:xfrm rot="10800000" flipV="1">
            <a:off x="4466533" y="1553490"/>
            <a:ext cx="418673" cy="274544"/>
          </a:xfrm>
          <a:prstGeom prst="left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224585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3">
            <a:extLst>
              <a:ext uri="{FF2B5EF4-FFF2-40B4-BE49-F238E27FC236}">
                <a16:creationId xmlns:a16="http://schemas.microsoft.com/office/drawing/2014/main" id="{354B7ED9-770D-296F-4AAB-C77DBC877CE3}"/>
              </a:ext>
            </a:extLst>
          </p:cNvPr>
          <p:cNvSpPr txBox="1">
            <a:spLocks/>
          </p:cNvSpPr>
          <p:nvPr/>
        </p:nvSpPr>
        <p:spPr>
          <a:xfrm>
            <a:off x="3624003" y="235590"/>
            <a:ext cx="2948123" cy="1643527"/>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800" b="1" spc="50" dirty="0">
                <a:ln w="12700">
                  <a:solidFill>
                    <a:schemeClr val="tx1"/>
                  </a:solidFill>
                </a:ln>
                <a:solidFill>
                  <a:schemeClr val="accent1">
                    <a:lumMod val="75000"/>
                  </a:schemeClr>
                </a:solidFill>
                <a:effectLst>
                  <a:outerShdw blurRad="38100" dist="38100" dir="2700000" algn="tl">
                    <a:srgbClr val="000000">
                      <a:alpha val="43137"/>
                    </a:srgbClr>
                  </a:outerShdw>
                </a:effectLst>
                <a:latin typeface="Verdana Pro Black" panose="020B0604020202020204" pitchFamily="34" charset="0"/>
              </a:rPr>
              <a:t>Auf was sollten Lehrbetriebe achten</a:t>
            </a:r>
            <a:endParaRPr lang="de-DE" sz="2800" b="1" spc="50" dirty="0">
              <a:ln w="12700">
                <a:solidFill>
                  <a:schemeClr val="tx1"/>
                </a:solidFill>
              </a:ln>
              <a:solidFill>
                <a:schemeClr val="accent1">
                  <a:lumMod val="75000"/>
                </a:schemeClr>
              </a:solidFill>
              <a:effectLst>
                <a:outerShdw blurRad="38100" dist="38100" dir="2700000" algn="tl">
                  <a:srgbClr val="000000">
                    <a:alpha val="43137"/>
                  </a:srgbClr>
                </a:outerShdw>
              </a:effectLst>
            </a:endParaRPr>
          </a:p>
        </p:txBody>
      </p:sp>
      <p:pic>
        <p:nvPicPr>
          <p:cNvPr id="7" name="Grafik 6">
            <a:extLst>
              <a:ext uri="{FF2B5EF4-FFF2-40B4-BE49-F238E27FC236}">
                <a16:creationId xmlns:a16="http://schemas.microsoft.com/office/drawing/2014/main" id="{05D7EEFB-921C-30FF-3B3B-16EEFC30C4D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72127" y="-6570"/>
            <a:ext cx="2616772" cy="1744515"/>
          </a:xfrm>
          <a:prstGeom prst="rect">
            <a:avLst/>
          </a:prstGeom>
        </p:spPr>
      </p:pic>
      <p:pic>
        <p:nvPicPr>
          <p:cNvPr id="8" name="Grafik 7">
            <a:extLst>
              <a:ext uri="{FF2B5EF4-FFF2-40B4-BE49-F238E27FC236}">
                <a16:creationId xmlns:a16="http://schemas.microsoft.com/office/drawing/2014/main" id="{B6AFA9A8-710B-159E-95D7-A8741B31EF4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18276" y="4922733"/>
            <a:ext cx="2616772" cy="1744695"/>
          </a:xfrm>
          <a:prstGeom prst="rect">
            <a:avLst/>
          </a:prstGeom>
        </p:spPr>
      </p:pic>
      <p:pic>
        <p:nvPicPr>
          <p:cNvPr id="9" name="Grafik 8">
            <a:extLst>
              <a:ext uri="{FF2B5EF4-FFF2-40B4-BE49-F238E27FC236}">
                <a16:creationId xmlns:a16="http://schemas.microsoft.com/office/drawing/2014/main" id="{9960B052-4DA4-DE2F-DF00-ACBDD9EE6F6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36476" y="2543594"/>
            <a:ext cx="2616772" cy="1744515"/>
          </a:xfrm>
          <a:prstGeom prst="rect">
            <a:avLst/>
          </a:prstGeom>
        </p:spPr>
      </p:pic>
      <p:pic>
        <p:nvPicPr>
          <p:cNvPr id="10" name="Grafik 9">
            <a:extLst>
              <a:ext uri="{FF2B5EF4-FFF2-40B4-BE49-F238E27FC236}">
                <a16:creationId xmlns:a16="http://schemas.microsoft.com/office/drawing/2014/main" id="{737133D3-C1DF-299B-656D-685B0248630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525853" y="2528568"/>
            <a:ext cx="2617043" cy="1744695"/>
          </a:xfrm>
          <a:prstGeom prst="rect">
            <a:avLst/>
          </a:prstGeom>
        </p:spPr>
      </p:pic>
      <p:pic>
        <p:nvPicPr>
          <p:cNvPr id="11" name="Grafik 10" descr="Ein Bild, das Text, Schrift, Grafiken, Screenshot enthält.&#10;&#10;Automatisch generierte Beschreibung">
            <a:extLst>
              <a:ext uri="{FF2B5EF4-FFF2-40B4-BE49-F238E27FC236}">
                <a16:creationId xmlns:a16="http://schemas.microsoft.com/office/drawing/2014/main" id="{EE455792-BA10-B585-95FA-A0A793AC4799}"/>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12" name="Grafik 11" descr="Ein Bild, das Schrift, Grafiken, Grafikdesign, Typografie enthält.&#10;&#10;Automatisch generierte Beschreibung">
            <a:extLst>
              <a:ext uri="{FF2B5EF4-FFF2-40B4-BE49-F238E27FC236}">
                <a16:creationId xmlns:a16="http://schemas.microsoft.com/office/drawing/2014/main" id="{696A1526-95DF-7870-1C50-6699FC04020A}"/>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
        <p:nvSpPr>
          <p:cNvPr id="2" name="Rechteck: abgerundete Ecken 1">
            <a:extLst>
              <a:ext uri="{FF2B5EF4-FFF2-40B4-BE49-F238E27FC236}">
                <a16:creationId xmlns:a16="http://schemas.microsoft.com/office/drawing/2014/main" id="{A2B12E08-F3D1-DEB0-8210-E88B4E4710EC}"/>
              </a:ext>
            </a:extLst>
          </p:cNvPr>
          <p:cNvSpPr/>
          <p:nvPr/>
        </p:nvSpPr>
        <p:spPr>
          <a:xfrm>
            <a:off x="436476" y="817287"/>
            <a:ext cx="2762921" cy="1363555"/>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600" dirty="0"/>
          </a:p>
          <a:p>
            <a:pPr algn="ctr"/>
            <a:endParaRPr lang="de-DE" sz="1600" dirty="0"/>
          </a:p>
          <a:p>
            <a:pPr algn="ctr"/>
            <a:endParaRPr lang="de-DE" sz="1600" dirty="0"/>
          </a:p>
          <a:p>
            <a:pPr algn="ctr"/>
            <a:r>
              <a:rPr lang="de-DE" sz="1600" b="1" dirty="0">
                <a:solidFill>
                  <a:srgbClr val="FF0000"/>
                </a:solidFill>
              </a:rPr>
              <a:t>LEHRLINGE AM STAND</a:t>
            </a:r>
          </a:p>
          <a:p>
            <a:pPr algn="ctr"/>
            <a:r>
              <a:rPr lang="de-DE" sz="1600" dirty="0"/>
              <a:t>Jung und Jung gesellt sich lieber</a:t>
            </a:r>
          </a:p>
          <a:p>
            <a:pPr algn="ctr"/>
            <a:endParaRPr lang="de-DE" sz="1600" dirty="0">
              <a:solidFill>
                <a:srgbClr val="FFFF00"/>
              </a:solidFill>
            </a:endParaRPr>
          </a:p>
          <a:p>
            <a:pPr algn="ctr"/>
            <a:endParaRPr lang="de-DE" sz="1600" dirty="0">
              <a:solidFill>
                <a:srgbClr val="FFFF00"/>
              </a:solidFill>
            </a:endParaRPr>
          </a:p>
          <a:p>
            <a:pPr marL="0" indent="0" algn="ctr">
              <a:buFont typeface="Arial" panose="020B0604020202020204" pitchFamily="34" charset="0"/>
              <a:buNone/>
            </a:pPr>
            <a:endParaRPr lang="de-DE" sz="1600" dirty="0">
              <a:solidFill>
                <a:srgbClr val="FFFF00"/>
              </a:solidFill>
            </a:endParaRPr>
          </a:p>
        </p:txBody>
      </p:sp>
      <p:sp>
        <p:nvSpPr>
          <p:cNvPr id="3" name="Rechteck: abgerundete Ecken 2">
            <a:extLst>
              <a:ext uri="{FF2B5EF4-FFF2-40B4-BE49-F238E27FC236}">
                <a16:creationId xmlns:a16="http://schemas.microsoft.com/office/drawing/2014/main" id="{92D6FA99-0FCA-F79B-4811-DC4B114F3DB9}"/>
              </a:ext>
            </a:extLst>
          </p:cNvPr>
          <p:cNvSpPr/>
          <p:nvPr/>
        </p:nvSpPr>
        <p:spPr>
          <a:xfrm>
            <a:off x="3622033" y="1904450"/>
            <a:ext cx="2762921" cy="1363555"/>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600" dirty="0"/>
          </a:p>
          <a:p>
            <a:pPr algn="ctr"/>
            <a:endParaRPr lang="de-DE" sz="1600" dirty="0"/>
          </a:p>
          <a:p>
            <a:pPr algn="ctr"/>
            <a:endParaRPr lang="de-DE" sz="1600" dirty="0"/>
          </a:p>
          <a:p>
            <a:pPr algn="ctr"/>
            <a:r>
              <a:rPr lang="de-DE" sz="1600" b="1" dirty="0">
                <a:solidFill>
                  <a:srgbClr val="FF0000"/>
                </a:solidFill>
              </a:rPr>
              <a:t>Kein geschäftlicher </a:t>
            </a:r>
            <a:r>
              <a:rPr lang="de-DE" sz="1600" dirty="0"/>
              <a:t>Auftritt – Sakko und Krawatte bleiben zu Hause – sportlich-elegant ist das Beste</a:t>
            </a:r>
          </a:p>
          <a:p>
            <a:pPr algn="ctr"/>
            <a:endParaRPr lang="de-DE" sz="1600" dirty="0">
              <a:solidFill>
                <a:srgbClr val="FFFF00"/>
              </a:solidFill>
            </a:endParaRPr>
          </a:p>
          <a:p>
            <a:pPr algn="ctr"/>
            <a:endParaRPr lang="de-DE" sz="1600" dirty="0">
              <a:solidFill>
                <a:srgbClr val="FFFF00"/>
              </a:solidFill>
            </a:endParaRPr>
          </a:p>
          <a:p>
            <a:pPr marL="0" indent="0" algn="ctr">
              <a:buFont typeface="Arial" panose="020B0604020202020204" pitchFamily="34" charset="0"/>
              <a:buNone/>
            </a:pPr>
            <a:endParaRPr lang="de-DE" sz="1600" dirty="0">
              <a:solidFill>
                <a:srgbClr val="FFFF00"/>
              </a:solidFill>
            </a:endParaRPr>
          </a:p>
        </p:txBody>
      </p:sp>
      <p:sp>
        <p:nvSpPr>
          <p:cNvPr id="4" name="Rechteck: abgerundete Ecken 3">
            <a:extLst>
              <a:ext uri="{FF2B5EF4-FFF2-40B4-BE49-F238E27FC236}">
                <a16:creationId xmlns:a16="http://schemas.microsoft.com/office/drawing/2014/main" id="{DA41F495-63B5-8DC3-9DF3-17D7A7B431A0}"/>
              </a:ext>
            </a:extLst>
          </p:cNvPr>
          <p:cNvSpPr/>
          <p:nvPr/>
        </p:nvSpPr>
        <p:spPr>
          <a:xfrm>
            <a:off x="6531103" y="1904450"/>
            <a:ext cx="2948123" cy="1415572"/>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600" b="1" dirty="0">
                <a:solidFill>
                  <a:srgbClr val="FF0000"/>
                </a:solidFill>
              </a:rPr>
              <a:t>Hands-On am Stand </a:t>
            </a:r>
            <a:r>
              <a:rPr lang="de-DE" sz="1600" dirty="0"/>
              <a:t>anbieten – die Jugend probiert gerne aus – je mehr Übungen sie machen, desto höher die Begeisterung</a:t>
            </a:r>
          </a:p>
        </p:txBody>
      </p:sp>
      <p:sp>
        <p:nvSpPr>
          <p:cNvPr id="13" name="Rechteck: abgerundete Ecken 12">
            <a:extLst>
              <a:ext uri="{FF2B5EF4-FFF2-40B4-BE49-F238E27FC236}">
                <a16:creationId xmlns:a16="http://schemas.microsoft.com/office/drawing/2014/main" id="{6ECFBEF7-8130-B060-ACEA-294AD68C7413}"/>
              </a:ext>
            </a:extLst>
          </p:cNvPr>
          <p:cNvSpPr/>
          <p:nvPr/>
        </p:nvSpPr>
        <p:spPr>
          <a:xfrm>
            <a:off x="6572127" y="3439600"/>
            <a:ext cx="2762921" cy="1363555"/>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600" b="1" dirty="0">
                <a:solidFill>
                  <a:srgbClr val="FF0000"/>
                </a:solidFill>
              </a:rPr>
              <a:t>KEINE GIVE AWAYS  </a:t>
            </a:r>
            <a:r>
              <a:rPr lang="de-DE" sz="1600" dirty="0"/>
              <a:t>verteilen – nur jemanden mitgeben der etwas Nachhaltiges am Stand getan hat!!</a:t>
            </a:r>
          </a:p>
        </p:txBody>
      </p:sp>
      <p:sp>
        <p:nvSpPr>
          <p:cNvPr id="14" name="Rechteck: abgerundete Ecken 13">
            <a:extLst>
              <a:ext uri="{FF2B5EF4-FFF2-40B4-BE49-F238E27FC236}">
                <a16:creationId xmlns:a16="http://schemas.microsoft.com/office/drawing/2014/main" id="{39706BBB-1F57-F764-65D2-7C043CA4BF1E}"/>
              </a:ext>
            </a:extLst>
          </p:cNvPr>
          <p:cNvSpPr/>
          <p:nvPr/>
        </p:nvSpPr>
        <p:spPr>
          <a:xfrm>
            <a:off x="3504302" y="3439600"/>
            <a:ext cx="2762921" cy="1363555"/>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dirty="0"/>
              <a:t>Gehe aktiv auf die Jugend zu und sprich sie an – locke diese an, </a:t>
            </a:r>
            <a:r>
              <a:rPr lang="de-DE" sz="1600" b="1" dirty="0">
                <a:solidFill>
                  <a:srgbClr val="FF0000"/>
                </a:solidFill>
              </a:rPr>
              <a:t>mach sie neugierig</a:t>
            </a:r>
          </a:p>
        </p:txBody>
      </p:sp>
      <p:sp>
        <p:nvSpPr>
          <p:cNvPr id="15" name="Rechteck: abgerundete Ecken 14">
            <a:extLst>
              <a:ext uri="{FF2B5EF4-FFF2-40B4-BE49-F238E27FC236}">
                <a16:creationId xmlns:a16="http://schemas.microsoft.com/office/drawing/2014/main" id="{E879CC8C-BDC1-C56F-7C8B-14129BCF01DA}"/>
              </a:ext>
            </a:extLst>
          </p:cNvPr>
          <p:cNvSpPr/>
          <p:nvPr/>
        </p:nvSpPr>
        <p:spPr>
          <a:xfrm>
            <a:off x="436476" y="4650861"/>
            <a:ext cx="2762921" cy="1363555"/>
          </a:xfrm>
          <a:prstGeom prst="roundRect">
            <a:avLst/>
          </a:prstGeom>
          <a:solidFill>
            <a:srgbClr val="009AA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600" dirty="0"/>
              <a:t>TIPP: Hole so viele Jugendliche wie möglich zu einem </a:t>
            </a:r>
            <a:r>
              <a:rPr lang="de-DE" sz="1600" b="1" dirty="0">
                <a:solidFill>
                  <a:srgbClr val="FF0000"/>
                </a:solidFill>
              </a:rPr>
              <a:t>Schnuppertag</a:t>
            </a:r>
            <a:r>
              <a:rPr lang="de-DE" sz="1600" dirty="0"/>
              <a:t> in deinen Betrieb. Der Erfolg wird sich schnell zeigen.</a:t>
            </a:r>
            <a:endParaRPr lang="de-AT" sz="1600" dirty="0"/>
          </a:p>
        </p:txBody>
      </p:sp>
    </p:spTree>
    <p:extLst>
      <p:ext uri="{BB962C8B-B14F-4D97-AF65-F5344CB8AC3E}">
        <p14:creationId xmlns:p14="http://schemas.microsoft.com/office/powerpoint/2010/main" val="2587113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circle(in)">
                                      <p:cBhvr>
                                        <p:cTn id="27" dur="2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circle(in)">
                                      <p:cBhvr>
                                        <p:cTn id="3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B0E48A11-F234-632A-BBFF-900EB33975D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67578" y="861305"/>
            <a:ext cx="4474163" cy="2686904"/>
          </a:xfrm>
          <a:prstGeom prst="rect">
            <a:avLst/>
          </a:prstGeom>
        </p:spPr>
      </p:pic>
      <p:sp>
        <p:nvSpPr>
          <p:cNvPr id="7" name="Titel 3">
            <a:extLst>
              <a:ext uri="{FF2B5EF4-FFF2-40B4-BE49-F238E27FC236}">
                <a16:creationId xmlns:a16="http://schemas.microsoft.com/office/drawing/2014/main" id="{FDF2220B-4968-C273-D4DC-6A0CD511F5A9}"/>
              </a:ext>
            </a:extLst>
          </p:cNvPr>
          <p:cNvSpPr txBox="1">
            <a:spLocks/>
          </p:cNvSpPr>
          <p:nvPr/>
        </p:nvSpPr>
        <p:spPr>
          <a:xfrm>
            <a:off x="-807433" y="383420"/>
            <a:ext cx="10515600" cy="535531"/>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Die Tiroler Plattform in neuem Glanz</a:t>
            </a:r>
          </a:p>
        </p:txBody>
      </p:sp>
      <p:pic>
        <p:nvPicPr>
          <p:cNvPr id="10" name="Grafik 9">
            <a:extLst>
              <a:ext uri="{FF2B5EF4-FFF2-40B4-BE49-F238E27FC236}">
                <a16:creationId xmlns:a16="http://schemas.microsoft.com/office/drawing/2014/main" id="{9C9C2031-E4FB-B6DF-3C30-2855544263A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49887" y="3684878"/>
            <a:ext cx="5378850" cy="3025603"/>
          </a:xfrm>
          <a:prstGeom prst="rect">
            <a:avLst/>
          </a:prstGeom>
        </p:spPr>
      </p:pic>
      <p:pic>
        <p:nvPicPr>
          <p:cNvPr id="6" name="Grafik 5" descr="Ein Bild, das Text, Schrift, Grafiken, Screenshot enthält.&#10;&#10;Automatisch generierte Beschreibung">
            <a:extLst>
              <a:ext uri="{FF2B5EF4-FFF2-40B4-BE49-F238E27FC236}">
                <a16:creationId xmlns:a16="http://schemas.microsoft.com/office/drawing/2014/main" id="{4E388204-876B-D9BC-7E9A-3F8729C891B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8" name="Grafik 7" descr="Ein Bild, das Schrift, Grafiken, Grafikdesign, Typografie enthält.&#10;&#10;Automatisch generierte Beschreibung">
            <a:extLst>
              <a:ext uri="{FF2B5EF4-FFF2-40B4-BE49-F238E27FC236}">
                <a16:creationId xmlns:a16="http://schemas.microsoft.com/office/drawing/2014/main" id="{F0E09F8C-8E07-0F47-8657-6A6389BEF4C7}"/>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pic>
        <p:nvPicPr>
          <p:cNvPr id="3" name="Grafik 2" descr="Ein Bild, das Karte, Text enthält.&#10;&#10;Automatisch generierte Beschreibung">
            <a:extLst>
              <a:ext uri="{FF2B5EF4-FFF2-40B4-BE49-F238E27FC236}">
                <a16:creationId xmlns:a16="http://schemas.microsoft.com/office/drawing/2014/main" id="{F8CC3E36-53D2-396E-0ED1-090085BCFD3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rot="21182021">
            <a:off x="194891" y="1094783"/>
            <a:ext cx="4577884" cy="2559320"/>
          </a:xfrm>
          <a:prstGeom prst="rect">
            <a:avLst/>
          </a:prstGeom>
        </p:spPr>
      </p:pic>
    </p:spTree>
    <p:extLst>
      <p:ext uri="{BB962C8B-B14F-4D97-AF65-F5344CB8AC3E}">
        <p14:creationId xmlns:p14="http://schemas.microsoft.com/office/powerpoint/2010/main" val="343762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a:extLst>
              <a:ext uri="{FF2B5EF4-FFF2-40B4-BE49-F238E27FC236}">
                <a16:creationId xmlns:a16="http://schemas.microsoft.com/office/drawing/2014/main" id="{5754E3A9-6BBA-F98B-344B-A2EEE78BB4A5}"/>
              </a:ext>
            </a:extLst>
          </p:cNvPr>
          <p:cNvSpPr txBox="1">
            <a:spLocks/>
          </p:cNvSpPr>
          <p:nvPr/>
        </p:nvSpPr>
        <p:spPr>
          <a:xfrm>
            <a:off x="736359" y="1127643"/>
            <a:ext cx="5113723" cy="757130"/>
          </a:xfrm>
          <a:prstGeom prst="rect">
            <a:avLst/>
          </a:prstGeom>
          <a:noFill/>
          <a:ln w="31750">
            <a:no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dirty="0">
                <a:ln w="12700">
                  <a:solidFill>
                    <a:schemeClr val="tx1"/>
                  </a:solidFill>
                </a:ln>
                <a:solidFill>
                  <a:srgbClr val="7BD2F0"/>
                </a:solidFill>
                <a:effectLst>
                  <a:outerShdw blurRad="38100" dist="38100" dir="2700000" algn="tl">
                    <a:srgbClr val="000000">
                      <a:alpha val="43137"/>
                    </a:srgbClr>
                  </a:outerShdw>
                </a:effectLst>
                <a:latin typeface="Verdana Pro Black" panose="020B0604020202020204" pitchFamily="34" charset="0"/>
              </a:rPr>
              <a:t>Lehre4You-Plattform Tirol – TIME SLOT</a:t>
            </a:r>
          </a:p>
        </p:txBody>
      </p:sp>
      <p:sp>
        <p:nvSpPr>
          <p:cNvPr id="6" name="Textfeld 5">
            <a:extLst>
              <a:ext uri="{FF2B5EF4-FFF2-40B4-BE49-F238E27FC236}">
                <a16:creationId xmlns:a16="http://schemas.microsoft.com/office/drawing/2014/main" id="{B23845B0-8C05-B728-A2C3-1D56465B9D20}"/>
              </a:ext>
            </a:extLst>
          </p:cNvPr>
          <p:cNvSpPr txBox="1"/>
          <p:nvPr/>
        </p:nvSpPr>
        <p:spPr>
          <a:xfrm>
            <a:off x="3646562" y="3083056"/>
            <a:ext cx="4244719" cy="923330"/>
          </a:xfrm>
          <a:prstGeom prst="rect">
            <a:avLst/>
          </a:prstGeom>
          <a:noFill/>
        </p:spPr>
        <p:txBody>
          <a:bodyPr wrap="square">
            <a:spAutoFit/>
          </a:bodyPr>
          <a:lstStyle/>
          <a:p>
            <a:pPr algn="ctr"/>
            <a:r>
              <a:rPr lang="de-DE" u="sng" dirty="0">
                <a:solidFill>
                  <a:schemeClr val="accent2">
                    <a:lumMod val="75000"/>
                  </a:schemeClr>
                </a:solidFill>
                <a:latin typeface="Verdana" panose="020B060403050404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https://www.lehre4you.at/tirol</a:t>
            </a:r>
            <a:endParaRPr lang="de-DE" u="sng" dirty="0">
              <a:solidFill>
                <a:schemeClr val="accent2">
                  <a:lumMod val="75000"/>
                </a:schemeClr>
              </a:solidFill>
              <a:latin typeface="Verdana" panose="020B0604030504040204" pitchFamily="34" charset="0"/>
              <a:ea typeface="Calibri" panose="020F0502020204030204" pitchFamily="34" charset="0"/>
              <a:cs typeface="Calibri" panose="020F0502020204030204" pitchFamily="34" charset="0"/>
            </a:endParaRPr>
          </a:p>
          <a:p>
            <a:pPr algn="ctr"/>
            <a:endParaRPr lang="de-DE" u="sng" dirty="0">
              <a:solidFill>
                <a:schemeClr val="accent2">
                  <a:lumMod val="75000"/>
                </a:schemeClr>
              </a:solidFill>
              <a:latin typeface="Verdana" panose="020B0604030504040204" pitchFamily="34" charset="0"/>
              <a:ea typeface="Calibri" panose="020F0502020204030204" pitchFamily="34" charset="0"/>
              <a:cs typeface="Calibri" panose="020F0502020204030204" pitchFamily="34" charset="0"/>
            </a:endParaRPr>
          </a:p>
          <a:p>
            <a:pPr algn="ctr"/>
            <a:endParaRPr lang="de-DE" dirty="0">
              <a:solidFill>
                <a:schemeClr val="accent2">
                  <a:lumMod val="75000"/>
                </a:schemeClr>
              </a:solidFill>
            </a:endParaRPr>
          </a:p>
        </p:txBody>
      </p:sp>
      <p:pic>
        <p:nvPicPr>
          <p:cNvPr id="7" name="Grafik 6" descr="Ein Bild, das Text, Schrift, Grafiken, Screenshot enthält.&#10;&#10;Automatisch generierte Beschreibung">
            <a:extLst>
              <a:ext uri="{FF2B5EF4-FFF2-40B4-BE49-F238E27FC236}">
                <a16:creationId xmlns:a16="http://schemas.microsoft.com/office/drawing/2014/main" id="{BB175B7A-ECBB-2167-0D81-2D858A6B87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02410" y="6143909"/>
            <a:ext cx="1455126" cy="597605"/>
          </a:xfrm>
          <a:prstGeom prst="rect">
            <a:avLst/>
          </a:prstGeom>
        </p:spPr>
      </p:pic>
      <p:pic>
        <p:nvPicPr>
          <p:cNvPr id="8" name="Grafik 7" descr="Ein Bild, das Schrift, Grafiken, Grafikdesign, Typografie enthält.&#10;&#10;Automatisch generierte Beschreibung">
            <a:extLst>
              <a:ext uri="{FF2B5EF4-FFF2-40B4-BE49-F238E27FC236}">
                <a16:creationId xmlns:a16="http://schemas.microsoft.com/office/drawing/2014/main" id="{5F07154F-A4AE-66BE-FC8E-F21C6E3A0A9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98238" y="116486"/>
            <a:ext cx="1559298" cy="857614"/>
          </a:xfrm>
          <a:prstGeom prst="rect">
            <a:avLst/>
          </a:prstGeom>
        </p:spPr>
      </p:pic>
    </p:spTree>
    <p:extLst>
      <p:ext uri="{BB962C8B-B14F-4D97-AF65-F5344CB8AC3E}">
        <p14:creationId xmlns:p14="http://schemas.microsoft.com/office/powerpoint/2010/main" val="2047226708"/>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776</Words>
  <Application>Microsoft Office PowerPoint</Application>
  <PresentationFormat>Breitbild</PresentationFormat>
  <Paragraphs>154</Paragraphs>
  <Slides>15</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15</vt:i4>
      </vt:variant>
    </vt:vector>
  </HeadingPairs>
  <TitlesOfParts>
    <vt:vector size="23" baseType="lpstr">
      <vt:lpstr>Arial</vt:lpstr>
      <vt:lpstr>Calibri</vt:lpstr>
      <vt:lpstr>CIDFont+F1</vt:lpstr>
      <vt:lpstr>Trebuchet MS</vt:lpstr>
      <vt:lpstr>Verdana</vt:lpstr>
      <vt:lpstr>Verdana Pro Black</vt:lpstr>
      <vt:lpstr>Wingdings 3</vt:lpstr>
      <vt:lpstr>Facette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Rechtliches zu Bild und Filmmaterial</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Katharina  Moswitzer</dc:creator>
  <cp:lastModifiedBy>Dieter Pfeiffer</cp:lastModifiedBy>
  <cp:revision>40</cp:revision>
  <cp:lastPrinted>2023-02-06T15:03:35Z</cp:lastPrinted>
  <dcterms:created xsi:type="dcterms:W3CDTF">2023-01-18T10:45:43Z</dcterms:created>
  <dcterms:modified xsi:type="dcterms:W3CDTF">2023-12-15T14:20:21Z</dcterms:modified>
</cp:coreProperties>
</file>