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notesMasterIdLst>
    <p:notesMasterId r:id="rId21"/>
  </p:notesMasterIdLst>
  <p:sldIdLst>
    <p:sldId id="256" r:id="rId2"/>
    <p:sldId id="300" r:id="rId3"/>
    <p:sldId id="315" r:id="rId4"/>
    <p:sldId id="282" r:id="rId5"/>
    <p:sldId id="289" r:id="rId6"/>
    <p:sldId id="313" r:id="rId7"/>
    <p:sldId id="311" r:id="rId8"/>
    <p:sldId id="312" r:id="rId9"/>
    <p:sldId id="316" r:id="rId10"/>
    <p:sldId id="317" r:id="rId11"/>
    <p:sldId id="318" r:id="rId12"/>
    <p:sldId id="322" r:id="rId13"/>
    <p:sldId id="319" r:id="rId14"/>
    <p:sldId id="321" r:id="rId15"/>
    <p:sldId id="323" r:id="rId16"/>
    <p:sldId id="324" r:id="rId17"/>
    <p:sldId id="325" r:id="rId18"/>
    <p:sldId id="326" r:id="rId19"/>
    <p:sldId id="327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61A6"/>
    <a:srgbClr val="E52528"/>
    <a:srgbClr val="009A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352" autoAdjust="0"/>
    <p:restoredTop sz="94660"/>
  </p:normalViewPr>
  <p:slideViewPr>
    <p:cSldViewPr snapToGrid="0">
      <p:cViewPr varScale="1">
        <p:scale>
          <a:sx n="159" d="100"/>
          <a:sy n="159" d="100"/>
        </p:scale>
        <p:origin x="972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6FE584-0883-4576-8612-AD525EA72436}" type="datetimeFigureOut">
              <a:rPr lang="de-AT" smtClean="0"/>
              <a:t>09.02.2024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B8ABE8-AF53-4DA1-9DCD-0EE953EEE94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59079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7D50A-6F0B-4B6A-9E7F-C345E09BFBEE}" type="slidenum">
              <a:rPr lang="de-AT" smtClean="0"/>
              <a:t>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09605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C1931-5227-46EC-99B7-F152DA7ABDB7}" type="datetimeFigureOut">
              <a:rPr lang="de-AT" smtClean="0"/>
              <a:t>09.02.2024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C17D-B507-4454-8218-0B293FE308E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86123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C1931-5227-46EC-99B7-F152DA7ABDB7}" type="datetimeFigureOut">
              <a:rPr lang="de-AT" smtClean="0"/>
              <a:t>09.02.2024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C17D-B507-4454-8218-0B293FE308E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50272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C1931-5227-46EC-99B7-F152DA7ABDB7}" type="datetimeFigureOut">
              <a:rPr lang="de-AT" smtClean="0"/>
              <a:t>09.02.2024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C17D-B507-4454-8218-0B293FE308E9}" type="slidenum">
              <a:rPr lang="de-AT" smtClean="0"/>
              <a:t>‹Nr.›</a:t>
            </a:fld>
            <a:endParaRPr lang="de-AT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706406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C1931-5227-46EC-99B7-F152DA7ABDB7}" type="datetimeFigureOut">
              <a:rPr lang="de-AT" smtClean="0"/>
              <a:t>09.02.2024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C17D-B507-4454-8218-0B293FE308E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299955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C1931-5227-46EC-99B7-F152DA7ABDB7}" type="datetimeFigureOut">
              <a:rPr lang="de-AT" smtClean="0"/>
              <a:t>09.02.2024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C17D-B507-4454-8218-0B293FE308E9}" type="slidenum">
              <a:rPr lang="de-AT" smtClean="0"/>
              <a:t>‹Nr.›</a:t>
            </a:fld>
            <a:endParaRPr lang="de-AT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645320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C1931-5227-46EC-99B7-F152DA7ABDB7}" type="datetimeFigureOut">
              <a:rPr lang="de-AT" smtClean="0"/>
              <a:t>09.02.2024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C17D-B507-4454-8218-0B293FE308E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250647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C1931-5227-46EC-99B7-F152DA7ABDB7}" type="datetimeFigureOut">
              <a:rPr lang="de-AT" smtClean="0"/>
              <a:t>09.02.2024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C17D-B507-4454-8218-0B293FE308E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74973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C1931-5227-46EC-99B7-F152DA7ABDB7}" type="datetimeFigureOut">
              <a:rPr lang="de-AT" smtClean="0"/>
              <a:t>09.02.2024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C17D-B507-4454-8218-0B293FE308E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82414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C1931-5227-46EC-99B7-F152DA7ABDB7}" type="datetimeFigureOut">
              <a:rPr lang="de-AT" smtClean="0"/>
              <a:t>09.02.2024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C17D-B507-4454-8218-0B293FE308E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54521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C1931-5227-46EC-99B7-F152DA7ABDB7}" type="datetimeFigureOut">
              <a:rPr lang="de-AT" smtClean="0"/>
              <a:t>09.02.2024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C17D-B507-4454-8218-0B293FE308E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69434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C1931-5227-46EC-99B7-F152DA7ABDB7}" type="datetimeFigureOut">
              <a:rPr lang="de-AT" smtClean="0"/>
              <a:t>09.02.2024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C17D-B507-4454-8218-0B293FE308E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58432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C1931-5227-46EC-99B7-F152DA7ABDB7}" type="datetimeFigureOut">
              <a:rPr lang="de-AT" smtClean="0"/>
              <a:t>09.02.2024</a:t>
            </a:fld>
            <a:endParaRPr lang="de-A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C17D-B507-4454-8218-0B293FE308E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88169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C1931-5227-46EC-99B7-F152DA7ABDB7}" type="datetimeFigureOut">
              <a:rPr lang="de-AT" smtClean="0"/>
              <a:t>09.02.2024</a:t>
            </a:fld>
            <a:endParaRPr lang="de-A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C17D-B507-4454-8218-0B293FE308E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94111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C1931-5227-46EC-99B7-F152DA7ABDB7}" type="datetimeFigureOut">
              <a:rPr lang="de-AT" smtClean="0"/>
              <a:t>09.02.2024</a:t>
            </a:fld>
            <a:endParaRPr lang="de-A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C17D-B507-4454-8218-0B293FE308E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40244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C1931-5227-46EC-99B7-F152DA7ABDB7}" type="datetimeFigureOut">
              <a:rPr lang="de-AT" smtClean="0"/>
              <a:t>09.02.2024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C17D-B507-4454-8218-0B293FE308E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30022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C17D-B507-4454-8218-0B293FE308E9}" type="slidenum">
              <a:rPr lang="de-AT" smtClean="0"/>
              <a:t>‹Nr.›</a:t>
            </a:fld>
            <a:endParaRPr lang="de-A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C1931-5227-46EC-99B7-F152DA7ABDB7}" type="datetimeFigureOut">
              <a:rPr lang="de-AT" smtClean="0"/>
              <a:t>09.02.2024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52272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C1931-5227-46EC-99B7-F152DA7ABDB7}" type="datetimeFigureOut">
              <a:rPr lang="de-AT" smtClean="0"/>
              <a:t>09.02.2024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610C17D-B507-4454-8218-0B293FE308E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88965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://www.beesark.com/" TargetMode="External"/><Relationship Id="rId7" Type="http://schemas.openxmlformats.org/officeDocument/2006/relationships/image" Target="../media/image2.png"/><Relationship Id="rId2" Type="http://schemas.openxmlformats.org/officeDocument/2006/relationships/hyperlink" Target="https://beesark.com/angebot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hyperlink" Target="https://beesark.typeform.com/lehre4youtirol" TargetMode="External"/><Relationship Id="rId4" Type="http://schemas.openxmlformats.org/officeDocument/2006/relationships/hyperlink" Target="mailto:julian.kagerl@beesark.com" TargetMode="External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12" Type="http://schemas.openxmlformats.org/officeDocument/2006/relationships/image" Target="../media/image19.jpg"/><Relationship Id="rId2" Type="http://schemas.openxmlformats.org/officeDocument/2006/relationships/image" Target="../media/image9.jpg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11" Type="http://schemas.openxmlformats.org/officeDocument/2006/relationships/image" Target="../media/image18.jpg"/><Relationship Id="rId5" Type="http://schemas.openxmlformats.org/officeDocument/2006/relationships/image" Target="../media/image12.jpg"/><Relationship Id="rId15" Type="http://schemas.openxmlformats.org/officeDocument/2006/relationships/image" Target="../media/image3.png"/><Relationship Id="rId10" Type="http://schemas.openxmlformats.org/officeDocument/2006/relationships/image" Target="../media/image17.jpg"/><Relationship Id="rId4" Type="http://schemas.openxmlformats.org/officeDocument/2006/relationships/image" Target="../media/image11.jpg"/><Relationship Id="rId9" Type="http://schemas.openxmlformats.org/officeDocument/2006/relationships/image" Target="../media/image16.jpg"/><Relationship Id="rId1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Pfeil enthält.&#10;&#10;Automatisch generierte Beschreibung">
            <a:extLst>
              <a:ext uri="{FF2B5EF4-FFF2-40B4-BE49-F238E27FC236}">
                <a16:creationId xmlns:a16="http://schemas.microsoft.com/office/drawing/2014/main" id="{19306D2C-8EDB-B9E2-73E6-44E9666C16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15" y="6028880"/>
            <a:ext cx="1388534" cy="74612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8C10645-7170-64D6-B741-6DF22E45C1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0" y="5912132"/>
            <a:ext cx="693515" cy="778699"/>
          </a:xfrm>
          <a:prstGeom prst="rect">
            <a:avLst/>
          </a:prstGeom>
        </p:spPr>
      </p:pic>
      <p:pic>
        <p:nvPicPr>
          <p:cNvPr id="9" name="Grafik 8" descr="Ein Bild, das Schrift, Grafiken, Grafikdesign, Typografie enthält.&#10;&#10;Automatisch generierte Beschreibung">
            <a:extLst>
              <a:ext uri="{FF2B5EF4-FFF2-40B4-BE49-F238E27FC236}">
                <a16:creationId xmlns:a16="http://schemas.microsoft.com/office/drawing/2014/main" id="{F531CE60-36A1-6C94-DE38-C2EABF97087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2460" y="263242"/>
            <a:ext cx="1559298" cy="857614"/>
          </a:xfrm>
          <a:prstGeom prst="rect">
            <a:avLst/>
          </a:prstGeom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id="{901EAC83-35C7-CB0E-53D0-49AF070E1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58723" cy="216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el 3">
            <a:extLst>
              <a:ext uri="{FF2B5EF4-FFF2-40B4-BE49-F238E27FC236}">
                <a16:creationId xmlns:a16="http://schemas.microsoft.com/office/drawing/2014/main" id="{6491B850-E5EA-46EC-19B7-9ECDCC8766B7}"/>
              </a:ext>
            </a:extLst>
          </p:cNvPr>
          <p:cNvSpPr txBox="1">
            <a:spLocks/>
          </p:cNvSpPr>
          <p:nvPr/>
        </p:nvSpPr>
        <p:spPr>
          <a:xfrm>
            <a:off x="1887953" y="2547908"/>
            <a:ext cx="6628562" cy="2308324"/>
          </a:xfrm>
          <a:prstGeom prst="rect">
            <a:avLst/>
          </a:prstGeom>
          <a:noFill/>
          <a:ln w="31750">
            <a:noFill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dirty="0">
                <a:ln w="12700">
                  <a:solidFill>
                    <a:schemeClr val="tx1"/>
                  </a:solidFill>
                </a:ln>
                <a:solidFill>
                  <a:srgbClr val="7BD2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 Pro Black" panose="020B0604020202020204" pitchFamily="34" charset="0"/>
              </a:rPr>
              <a:t>Herzlich Willkommen zum</a:t>
            </a:r>
          </a:p>
          <a:p>
            <a:endParaRPr lang="de-DE" sz="3200" b="1" spc="50" dirty="0">
              <a:ln w="12700">
                <a:solidFill>
                  <a:schemeClr val="tx1"/>
                </a:solidFill>
              </a:ln>
              <a:solidFill>
                <a:srgbClr val="7BD2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 Pro Black" panose="020B0604020202020204" pitchFamily="34" charset="0"/>
            </a:endParaRPr>
          </a:p>
          <a:p>
            <a:r>
              <a:rPr lang="de-DE" sz="3200" b="1" spc="50" dirty="0">
                <a:ln w="12700">
                  <a:solidFill>
                    <a:schemeClr val="tx1"/>
                  </a:solidFill>
                </a:ln>
                <a:solidFill>
                  <a:srgbClr val="7BD2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 Pro Black" panose="020B0604020202020204" pitchFamily="34" charset="0"/>
              </a:rPr>
              <a:t>3. Partnertreffen – Hybrid</a:t>
            </a:r>
          </a:p>
          <a:p>
            <a:endParaRPr lang="de-DE" sz="3200" b="1" spc="50" dirty="0">
              <a:ln w="12700">
                <a:solidFill>
                  <a:schemeClr val="tx1"/>
                </a:solidFill>
              </a:ln>
              <a:solidFill>
                <a:srgbClr val="7BD2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 Pro Black" panose="020B0604020202020204" pitchFamily="34" charset="0"/>
            </a:endParaRPr>
          </a:p>
          <a:p>
            <a:pPr algn="ctr"/>
            <a:r>
              <a:rPr lang="de-DE" sz="3200" b="1" spc="50" dirty="0">
                <a:ln w="12700">
                  <a:solidFill>
                    <a:schemeClr val="tx1"/>
                  </a:solidFill>
                </a:ln>
                <a:solidFill>
                  <a:srgbClr val="7BD2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 Pro Black" panose="020B0604020202020204" pitchFamily="34" charset="0"/>
              </a:rPr>
              <a:t>Nachbesprechung</a:t>
            </a:r>
            <a:endParaRPr lang="de-DE" sz="3200" b="1" spc="50" dirty="0">
              <a:ln w="12700">
                <a:solidFill>
                  <a:schemeClr val="tx1"/>
                </a:solidFill>
              </a:ln>
              <a:solidFill>
                <a:srgbClr val="7BD2F0"/>
              </a:solidFill>
            </a:endParaRPr>
          </a:p>
        </p:txBody>
      </p:sp>
      <p:pic>
        <p:nvPicPr>
          <p:cNvPr id="12" name="Grafik 11" descr="Ein Bild, das Text, Schrift, Grafiken, Screenshot enthält.&#10;&#10;Automatisch generierte Beschreibung">
            <a:extLst>
              <a:ext uri="{FF2B5EF4-FFF2-40B4-BE49-F238E27FC236}">
                <a16:creationId xmlns:a16="http://schemas.microsoft.com/office/drawing/2014/main" id="{617246A2-D45F-B0DF-D598-036A59F68D4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2410" y="6143909"/>
            <a:ext cx="1455126" cy="59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38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C561A4-C821-1381-CCBB-F68A85F1CB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DC27B55E-1FBB-664A-B95D-4203FF946C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9494914"/>
              </p:ext>
            </p:extLst>
          </p:nvPr>
        </p:nvGraphicFramePr>
        <p:xfrm>
          <a:off x="644002" y="736"/>
          <a:ext cx="9692188" cy="68572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1334487" imgH="8019947" progId="Acrobat.Document.DC">
                  <p:embed/>
                </p:oleObj>
              </mc:Choice>
              <mc:Fallback>
                <p:oleObj name="Acrobat Document" r:id="rId2" imgW="11334487" imgH="801994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44002" y="736"/>
                        <a:ext cx="9692188" cy="68572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Grafik 5" descr="Ein Bild, das Text, Logo, Schrift, Grafiken enthält.&#10;&#10;Automatisch generierte Beschreibung">
            <a:extLst>
              <a:ext uri="{FF2B5EF4-FFF2-40B4-BE49-F238E27FC236}">
                <a16:creationId xmlns:a16="http://schemas.microsoft.com/office/drawing/2014/main" id="{A00360EC-1444-0867-55AF-EB8859CC56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14" y="4911078"/>
            <a:ext cx="1713599" cy="920793"/>
          </a:xfrm>
          <a:prstGeom prst="rect">
            <a:avLst/>
          </a:prstGeom>
        </p:spPr>
      </p:pic>
      <p:pic>
        <p:nvPicPr>
          <p:cNvPr id="11" name="Grafik 10" descr="Ein Bild, das Text, Schrift, Grafiken, Screenshot enthält.&#10;&#10;Automatisch generierte Beschreibung">
            <a:extLst>
              <a:ext uri="{FF2B5EF4-FFF2-40B4-BE49-F238E27FC236}">
                <a16:creationId xmlns:a16="http://schemas.microsoft.com/office/drawing/2014/main" id="{EB96508B-3C73-C62D-29DC-3562F7A7E90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2410" y="6143909"/>
            <a:ext cx="1455126" cy="597605"/>
          </a:xfrm>
          <a:prstGeom prst="rect">
            <a:avLst/>
          </a:prstGeom>
        </p:spPr>
      </p:pic>
      <p:pic>
        <p:nvPicPr>
          <p:cNvPr id="12" name="Grafik 11" descr="Ein Bild, das Schrift, Grafiken, Grafikdesign, Typografie enthält.&#10;&#10;Automatisch generierte Beschreibung">
            <a:extLst>
              <a:ext uri="{FF2B5EF4-FFF2-40B4-BE49-F238E27FC236}">
                <a16:creationId xmlns:a16="http://schemas.microsoft.com/office/drawing/2014/main" id="{F7ADA6F0-1027-7ED3-743C-31C0207BFD2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8238" y="116486"/>
            <a:ext cx="1559298" cy="85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428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F59E65-79C2-4458-C2E6-C9F98C24B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62696F18-2218-C3DA-FFA9-7A8A5E69A3E0}"/>
              </a:ext>
            </a:extLst>
          </p:cNvPr>
          <p:cNvSpPr txBox="1"/>
          <p:nvPr/>
        </p:nvSpPr>
        <p:spPr>
          <a:xfrm>
            <a:off x="779263" y="3935275"/>
            <a:ext cx="884098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1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Informationen und Anforderung Angebot:</a:t>
            </a:r>
            <a:r>
              <a:rPr lang="de-DE" sz="1800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          </a:t>
            </a:r>
            <a:endParaRPr lang="de-AT" sz="18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r>
              <a:rPr lang="de-DE" sz="1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hlinkClick r:id="rId2"/>
              </a:rPr>
              <a:t>CO2-Bilanzierung für Unternehmen | BEESark</a:t>
            </a:r>
            <a:endParaRPr lang="de-AT" sz="18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r>
              <a:rPr lang="de-DE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 </a:t>
            </a:r>
            <a:r>
              <a:rPr lang="de-DE" sz="1800" i="1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 </a:t>
            </a:r>
            <a:endParaRPr lang="de-AT" sz="18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r>
              <a:rPr lang="de-AT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BEESark GmbH</a:t>
            </a:r>
            <a:endParaRPr lang="de-AT" sz="18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r>
              <a:rPr lang="de-AT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HQ: St. Stefan 39, 9142 Kärnten</a:t>
            </a:r>
            <a:endParaRPr lang="de-AT" sz="18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r>
              <a:rPr lang="de-AT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Büro</a:t>
            </a:r>
            <a:r>
              <a:rPr lang="de-AT" dirty="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:</a:t>
            </a:r>
            <a:r>
              <a:rPr lang="de-AT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 Lindengasse 56, 1070 Wien</a:t>
            </a:r>
            <a:endParaRPr lang="de-AT" sz="18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r>
              <a:rPr lang="de-AT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+43(0)664 9273949</a:t>
            </a:r>
            <a:endParaRPr lang="de-AT" sz="18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r>
              <a:rPr lang="de-AT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hlinkClick r:id="rId3"/>
              </a:rPr>
              <a:t>www.beesark.com</a:t>
            </a:r>
            <a:endParaRPr lang="de-AT" sz="18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r>
              <a:rPr lang="de-AT" sz="18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hlinkClick r:id="rId4"/>
              </a:rPr>
              <a:t>julian.kagerl@beesark.com</a:t>
            </a:r>
            <a:endParaRPr lang="de-AT" sz="18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8F4FA14-45ED-FD22-BBA8-2B54382F7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22" y="899327"/>
            <a:ext cx="11336137" cy="584775"/>
          </a:xfrm>
          <a:prstGeom prst="rect">
            <a:avLst/>
          </a:prstGeom>
          <a:noFill/>
          <a:ln w="31750"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de-DE" sz="3200" b="1" spc="50" dirty="0">
                <a:ln w="12700">
                  <a:solidFill>
                    <a:schemeClr val="tx1"/>
                  </a:solidFill>
                </a:ln>
                <a:solidFill>
                  <a:srgbClr val="009A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BEESark – Klimaneutrale Ausrichtung Lehrlingsmesse</a:t>
            </a:r>
            <a:endParaRPr lang="de-DE" sz="3200" b="1" cap="none" spc="50" dirty="0">
              <a:ln w="12700">
                <a:solidFill>
                  <a:schemeClr val="tx1"/>
                </a:solidFill>
              </a:ln>
              <a:solidFill>
                <a:srgbClr val="009AA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437571A-906D-05CC-2FEF-30BAAF036E3E}"/>
              </a:ext>
            </a:extLst>
          </p:cNvPr>
          <p:cNvSpPr txBox="1"/>
          <p:nvPr/>
        </p:nvSpPr>
        <p:spPr>
          <a:xfrm>
            <a:off x="779263" y="2312686"/>
            <a:ext cx="88409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1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FRAGEBOGEN Errechnung Klimaneutralität:</a:t>
            </a:r>
            <a:endParaRPr lang="de-AT" sz="18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r>
              <a:rPr lang="de-DE" sz="1800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Wir ersuchen euch, den Fragebogen dazu </a:t>
            </a:r>
            <a:r>
              <a:rPr lang="de-DE" dirty="0">
                <a:latin typeface="Arial" panose="020B0604020202020204" pitchFamily="34" charset="0"/>
                <a:ea typeface="Aptos" panose="020B0004020202020204" pitchFamily="34" charset="0"/>
              </a:rPr>
              <a:t>unter</a:t>
            </a:r>
            <a:r>
              <a:rPr lang="de-DE" sz="1800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 folgendem Link </a:t>
            </a:r>
            <a:r>
              <a:rPr lang="de-DE" sz="1800" b="1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auszufüllen</a:t>
            </a:r>
            <a:r>
              <a:rPr lang="de-DE" sz="1800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, damit wir auch für die „Hybride Lehrlingsmesse Tirol 2024“ einen Bericht erstellen sowie die Emissionen ausgleichen können: </a:t>
            </a:r>
            <a:r>
              <a:rPr lang="de-DE" sz="1800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hlinkClick r:id="rId5"/>
              </a:rPr>
              <a:t>https://beesark.typeform.com/lehre4youtirol</a:t>
            </a:r>
            <a:endParaRPr lang="de-AT" sz="18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r>
              <a:rPr lang="de-DE" sz="1800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 </a:t>
            </a:r>
            <a:endParaRPr lang="de-AT" sz="18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</p:txBody>
      </p:sp>
      <p:pic>
        <p:nvPicPr>
          <p:cNvPr id="6" name="Grafik 5" descr="Ein Bild, das Text, Logo, Schrift, Grafiken enthält.&#10;&#10;Automatisch generierte Beschreibung">
            <a:extLst>
              <a:ext uri="{FF2B5EF4-FFF2-40B4-BE49-F238E27FC236}">
                <a16:creationId xmlns:a16="http://schemas.microsoft.com/office/drawing/2014/main" id="{C44C9ADD-1B7C-529C-36B2-C351EBBCD1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64" y="53328"/>
            <a:ext cx="1713599" cy="920793"/>
          </a:xfrm>
          <a:prstGeom prst="rect">
            <a:avLst/>
          </a:prstGeom>
        </p:spPr>
      </p:pic>
      <p:pic>
        <p:nvPicPr>
          <p:cNvPr id="9" name="Grafik 8" descr="Ein Bild, das Schrift, Text, Logo, Grafiken enthält.&#10;&#10;Automatisch generierte Beschreibung">
            <a:extLst>
              <a:ext uri="{FF2B5EF4-FFF2-40B4-BE49-F238E27FC236}">
                <a16:creationId xmlns:a16="http://schemas.microsoft.com/office/drawing/2014/main" id="{5EF43C55-46DC-20F7-7EA5-D701AFC453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822" y="4767238"/>
            <a:ext cx="1391867" cy="1562828"/>
          </a:xfrm>
          <a:prstGeom prst="rect">
            <a:avLst/>
          </a:prstGeom>
        </p:spPr>
      </p:pic>
      <p:pic>
        <p:nvPicPr>
          <p:cNvPr id="10" name="Grafik 9" descr="Ein Bild, das Text, Schrift, Grafiken, Screenshot enthält.&#10;&#10;Automatisch generierte Beschreibung">
            <a:extLst>
              <a:ext uri="{FF2B5EF4-FFF2-40B4-BE49-F238E27FC236}">
                <a16:creationId xmlns:a16="http://schemas.microsoft.com/office/drawing/2014/main" id="{A7217B70-B384-C0C8-426F-BD068ED4784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2410" y="6143909"/>
            <a:ext cx="1455126" cy="597605"/>
          </a:xfrm>
          <a:prstGeom prst="rect">
            <a:avLst/>
          </a:prstGeom>
        </p:spPr>
      </p:pic>
      <p:pic>
        <p:nvPicPr>
          <p:cNvPr id="11" name="Grafik 10" descr="Ein Bild, das Schrift, Grafiken, Grafikdesign, Typografie enthält.&#10;&#10;Automatisch generierte Beschreibung">
            <a:extLst>
              <a:ext uri="{FF2B5EF4-FFF2-40B4-BE49-F238E27FC236}">
                <a16:creationId xmlns:a16="http://schemas.microsoft.com/office/drawing/2014/main" id="{1F9214D6-DA53-AAE3-4ACC-F696450892B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8238" y="116486"/>
            <a:ext cx="1559298" cy="85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812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Zeitung, Nachrichten, Zeitungspapier enthält.&#10;&#10;Automatisch generierte Beschreibung">
            <a:extLst>
              <a:ext uri="{FF2B5EF4-FFF2-40B4-BE49-F238E27FC236}">
                <a16:creationId xmlns:a16="http://schemas.microsoft.com/office/drawing/2014/main" id="{7051D492-AA1A-CE80-1D89-42746C5D71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967" y="2148666"/>
            <a:ext cx="3745741" cy="2518612"/>
          </a:xfrm>
          <a:prstGeom prst="rect">
            <a:avLst/>
          </a:prstGeom>
        </p:spPr>
      </p:pic>
      <p:pic>
        <p:nvPicPr>
          <p:cNvPr id="7" name="Grafik 6" descr="Ein Bild, das Text, Zeitung, Nachrichten, Menschliches Gesicht enthält.&#10;&#10;Automatisch generierte Beschreibung">
            <a:extLst>
              <a:ext uri="{FF2B5EF4-FFF2-40B4-BE49-F238E27FC236}">
                <a16:creationId xmlns:a16="http://schemas.microsoft.com/office/drawing/2014/main" id="{8D07AEE7-CAC2-E9AC-D562-E3249EE18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807" y="15009"/>
            <a:ext cx="1668633" cy="2205731"/>
          </a:xfrm>
          <a:prstGeom prst="rect">
            <a:avLst/>
          </a:prstGeom>
        </p:spPr>
      </p:pic>
      <p:pic>
        <p:nvPicPr>
          <p:cNvPr id="9" name="Grafik 8" descr="Ein Bild, das Zeitung, Text, Nachrichten, Mann enthält.&#10;&#10;Automatisch generierte Beschreibung">
            <a:extLst>
              <a:ext uri="{FF2B5EF4-FFF2-40B4-BE49-F238E27FC236}">
                <a16:creationId xmlns:a16="http://schemas.microsoft.com/office/drawing/2014/main" id="{89F5DBED-C597-D333-0D45-BECC256821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481" y="4637258"/>
            <a:ext cx="3405232" cy="2205732"/>
          </a:xfrm>
          <a:prstGeom prst="rect">
            <a:avLst/>
          </a:prstGeom>
        </p:spPr>
      </p:pic>
      <p:pic>
        <p:nvPicPr>
          <p:cNvPr id="11" name="Grafik 10" descr="Ein Bild, das Text, Zeitung, Nachrichten, Zeitungspapier enthält.&#10;&#10;Automatisch generierte Beschreibung">
            <a:extLst>
              <a:ext uri="{FF2B5EF4-FFF2-40B4-BE49-F238E27FC236}">
                <a16:creationId xmlns:a16="http://schemas.microsoft.com/office/drawing/2014/main" id="{D18DF988-9607-06F4-DDBC-1B6554977D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3" y="4652269"/>
            <a:ext cx="1232412" cy="2205731"/>
          </a:xfrm>
          <a:prstGeom prst="rect">
            <a:avLst/>
          </a:prstGeom>
        </p:spPr>
      </p:pic>
      <p:pic>
        <p:nvPicPr>
          <p:cNvPr id="13" name="Grafik 12" descr="Ein Bild, das Text, Zeitung, Nachrichten, Mann enthält.&#10;&#10;Automatisch generierte Beschreibung">
            <a:extLst>
              <a:ext uri="{FF2B5EF4-FFF2-40B4-BE49-F238E27FC236}">
                <a16:creationId xmlns:a16="http://schemas.microsoft.com/office/drawing/2014/main" id="{7F0A2993-48B3-0F64-C240-D5CBC3B315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104" y="15010"/>
            <a:ext cx="1665470" cy="2205732"/>
          </a:xfrm>
          <a:prstGeom prst="rect">
            <a:avLst/>
          </a:prstGeom>
        </p:spPr>
      </p:pic>
      <p:pic>
        <p:nvPicPr>
          <p:cNvPr id="15" name="Grafik 14" descr="Ein Bild, das Zeitung, Text, Nachrichten, Zeitungspapier enthält.&#10;&#10;Automatisch generierte Beschreibung">
            <a:extLst>
              <a:ext uri="{FF2B5EF4-FFF2-40B4-BE49-F238E27FC236}">
                <a16:creationId xmlns:a16="http://schemas.microsoft.com/office/drawing/2014/main" id="{B3ACFE4D-6337-5834-2D60-DF55FD2C7D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839" y="2317198"/>
            <a:ext cx="2468942" cy="2205732"/>
          </a:xfrm>
          <a:prstGeom prst="rect">
            <a:avLst/>
          </a:prstGeom>
        </p:spPr>
      </p:pic>
      <p:pic>
        <p:nvPicPr>
          <p:cNvPr id="17" name="Grafik 16" descr="Ein Bild, das Text, Kleidung, Mann, Screenshot enthält.&#10;&#10;Automatisch generierte Beschreibung">
            <a:extLst>
              <a:ext uri="{FF2B5EF4-FFF2-40B4-BE49-F238E27FC236}">
                <a16:creationId xmlns:a16="http://schemas.microsoft.com/office/drawing/2014/main" id="{E46E8FC8-EC1C-AA7D-D09B-CA35A8DDFD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351" y="4637258"/>
            <a:ext cx="1451430" cy="2205731"/>
          </a:xfrm>
          <a:prstGeom prst="rect">
            <a:avLst/>
          </a:prstGeom>
        </p:spPr>
      </p:pic>
      <p:pic>
        <p:nvPicPr>
          <p:cNvPr id="19" name="Grafik 18" descr="Ein Bild, das Text, Zeitung, Nachrichten, Zeitungspapier enthält.&#10;&#10;Automatisch generierte Beschreibung">
            <a:extLst>
              <a:ext uri="{FF2B5EF4-FFF2-40B4-BE49-F238E27FC236}">
                <a16:creationId xmlns:a16="http://schemas.microsoft.com/office/drawing/2014/main" id="{BF41C239-4110-13F9-A514-8A9D83456D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143" y="4652270"/>
            <a:ext cx="3266207" cy="2205730"/>
          </a:xfrm>
          <a:prstGeom prst="rect">
            <a:avLst/>
          </a:prstGeom>
        </p:spPr>
      </p:pic>
      <p:pic>
        <p:nvPicPr>
          <p:cNvPr id="21" name="Grafik 20" descr="Ein Bild, das Text, Zeitung, Nachrichten, Veröffentlichung enthält.&#10;&#10;Automatisch generierte Beschreibung">
            <a:extLst>
              <a:ext uri="{FF2B5EF4-FFF2-40B4-BE49-F238E27FC236}">
                <a16:creationId xmlns:a16="http://schemas.microsoft.com/office/drawing/2014/main" id="{F3198F2B-D262-4B24-A2AB-B40C70A23F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481" y="15010"/>
            <a:ext cx="1640390" cy="2205730"/>
          </a:xfrm>
          <a:prstGeom prst="rect">
            <a:avLst/>
          </a:prstGeom>
        </p:spPr>
      </p:pic>
      <p:pic>
        <p:nvPicPr>
          <p:cNvPr id="23" name="Grafik 22" descr="Ein Bild, das Text, Zeitung, Kleidung, Mann enthält.&#10;&#10;Automatisch generierte Beschreibung">
            <a:extLst>
              <a:ext uri="{FF2B5EF4-FFF2-40B4-BE49-F238E27FC236}">
                <a16:creationId xmlns:a16="http://schemas.microsoft.com/office/drawing/2014/main" id="{5619E730-BF6F-0C6A-FCA1-4413D7832AE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689" y="0"/>
            <a:ext cx="1642390" cy="2205731"/>
          </a:xfrm>
          <a:prstGeom prst="rect">
            <a:avLst/>
          </a:prstGeom>
        </p:spPr>
      </p:pic>
      <p:pic>
        <p:nvPicPr>
          <p:cNvPr id="25" name="Grafik 24" descr="Ein Bild, das Text, Zeitung, Kleidung, Mann enthält.&#10;&#10;Automatisch generierte Beschreibung">
            <a:extLst>
              <a:ext uri="{FF2B5EF4-FFF2-40B4-BE49-F238E27FC236}">
                <a16:creationId xmlns:a16="http://schemas.microsoft.com/office/drawing/2014/main" id="{392B81B7-5914-EE5C-3B1D-020089F550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" y="2326134"/>
            <a:ext cx="1642390" cy="2205731"/>
          </a:xfrm>
          <a:prstGeom prst="rect">
            <a:avLst/>
          </a:prstGeom>
        </p:spPr>
      </p:pic>
      <p:pic>
        <p:nvPicPr>
          <p:cNvPr id="27" name="Grafik 26" descr="Ein Bild, das Text, Zeitung, Mann, Nachrichten enthält.&#10;&#10;Automatisch generierte Beschreibung">
            <a:extLst>
              <a:ext uri="{FF2B5EF4-FFF2-40B4-BE49-F238E27FC236}">
                <a16:creationId xmlns:a16="http://schemas.microsoft.com/office/drawing/2014/main" id="{C75F35EE-5910-6192-5AFA-5D30F57A39A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91984" cy="2205732"/>
          </a:xfrm>
          <a:prstGeom prst="rect">
            <a:avLst/>
          </a:prstGeom>
        </p:spPr>
      </p:pic>
      <p:pic>
        <p:nvPicPr>
          <p:cNvPr id="29" name="Grafik 28" descr="Ein Bild, das Text, Zeitung, Nachrichten, Mann enthält.&#10;&#10;Automatisch generierte Beschreibung">
            <a:extLst>
              <a:ext uri="{FF2B5EF4-FFF2-40B4-BE49-F238E27FC236}">
                <a16:creationId xmlns:a16="http://schemas.microsoft.com/office/drawing/2014/main" id="{8B546EF7-4FA1-68BA-9A23-136F74BD70A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39" y="2326135"/>
            <a:ext cx="1646098" cy="2205730"/>
          </a:xfrm>
          <a:prstGeom prst="rect">
            <a:avLst/>
          </a:prstGeom>
        </p:spPr>
      </p:pic>
      <p:pic>
        <p:nvPicPr>
          <p:cNvPr id="30" name="Grafik 29" descr="Ein Bild, das Schrift, Grafiken, Grafikdesign, Typografie enthält.&#10;&#10;Automatisch generierte Beschreibung">
            <a:extLst>
              <a:ext uri="{FF2B5EF4-FFF2-40B4-BE49-F238E27FC236}">
                <a16:creationId xmlns:a16="http://schemas.microsoft.com/office/drawing/2014/main" id="{5B8C42BF-52BB-8446-8BC5-D19677F28001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8238" y="116486"/>
            <a:ext cx="1559298" cy="857614"/>
          </a:xfrm>
          <a:prstGeom prst="rect">
            <a:avLst/>
          </a:prstGeom>
        </p:spPr>
      </p:pic>
      <p:pic>
        <p:nvPicPr>
          <p:cNvPr id="31" name="Grafik 30" descr="Ein Bild, das Text, Schrift, Grafiken, Screenshot enthält.&#10;&#10;Automatisch generierte Beschreibung">
            <a:extLst>
              <a:ext uri="{FF2B5EF4-FFF2-40B4-BE49-F238E27FC236}">
                <a16:creationId xmlns:a16="http://schemas.microsoft.com/office/drawing/2014/main" id="{CEA22A11-F913-EE64-B981-A5727C599055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2410" y="6143909"/>
            <a:ext cx="1455126" cy="59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0532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20331F-0A1E-60CC-22E2-DAF6EE1902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D0E1A81-D089-D5A0-6C79-2D43D3A2D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1" y="820435"/>
            <a:ext cx="8769350" cy="584775"/>
          </a:xfrm>
          <a:prstGeom prst="rect">
            <a:avLst/>
          </a:prstGeom>
          <a:noFill/>
          <a:ln w="31750"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de-DE" sz="3200" b="1" spc="50" dirty="0">
                <a:ln w="12700">
                  <a:solidFill>
                    <a:schemeClr val="tx1"/>
                  </a:solidFill>
                </a:ln>
                <a:solidFill>
                  <a:srgbClr val="009A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Hybride Lehrlingsmesse 2025</a:t>
            </a:r>
            <a:endParaRPr lang="de-DE" sz="3200" b="1" cap="none" spc="50" dirty="0">
              <a:ln w="12700">
                <a:solidFill>
                  <a:schemeClr val="tx1"/>
                </a:solidFill>
              </a:ln>
              <a:solidFill>
                <a:srgbClr val="009AA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12D9569-F639-AB81-14AE-CA7063EFF545}"/>
              </a:ext>
            </a:extLst>
          </p:cNvPr>
          <p:cNvSpPr txBox="1"/>
          <p:nvPr/>
        </p:nvSpPr>
        <p:spPr>
          <a:xfrm>
            <a:off x="660400" y="1931686"/>
            <a:ext cx="90455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Status:</a:t>
            </a:r>
            <a:br>
              <a:rPr lang="de-DE" dirty="0"/>
            </a:b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Termin steht: 	</a:t>
            </a:r>
            <a:r>
              <a:rPr lang="de-DE" sz="1800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zwischen Mittwoch 15. und Samstag 18. Jänner 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</a:rPr>
              <a:t>Ort: 			</a:t>
            </a:r>
            <a:r>
              <a:rPr lang="de-DE" dirty="0" err="1">
                <a:latin typeface="Arial" panose="020B0604020202020204" pitchFamily="34" charset="0"/>
              </a:rPr>
              <a:t>Congress</a:t>
            </a:r>
            <a:r>
              <a:rPr lang="de-DE" dirty="0">
                <a:latin typeface="Arial" panose="020B0604020202020204" pitchFamily="34" charset="0"/>
              </a:rPr>
              <a:t> Messe Innsbruck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Dauer: 		2 oder 3 Tage – mit oder </a:t>
            </a:r>
            <a:r>
              <a:rPr lang="de-DE" dirty="0">
                <a:latin typeface="Arial" panose="020B0604020202020204" pitchFamily="34" charset="0"/>
                <a:ea typeface="Aptos" panose="020B0004020202020204" pitchFamily="34" charset="0"/>
              </a:rPr>
              <a:t>o</a:t>
            </a:r>
            <a:r>
              <a:rPr lang="de-DE" sz="1800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hne Samstag – Lehrbetriebe legen es fest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Öffnungszeiten: Festlegung mit den Lehrbetrieben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8D2E253-FEFD-47DB-C3DC-26A4D224EDBC}"/>
              </a:ext>
            </a:extLst>
          </p:cNvPr>
          <p:cNvSpPr txBox="1"/>
          <p:nvPr/>
        </p:nvSpPr>
        <p:spPr>
          <a:xfrm>
            <a:off x="660400" y="4176296"/>
            <a:ext cx="8769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Herausforderung für 2025: </a:t>
            </a:r>
            <a:br>
              <a:rPr lang="de-DE" dirty="0"/>
            </a:b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Subventionen – Absage der Arbeitskräfteplattform lt. Herr </a:t>
            </a:r>
            <a:r>
              <a:rPr lang="de-DE" dirty="0" err="1"/>
              <a:t>Schuchter</a:t>
            </a:r>
            <a:r>
              <a:rPr lang="de-DE" dirty="0"/>
              <a:t>/Herr Narr diese Lehrlingsmesse weiter zu unterstützen</a:t>
            </a:r>
          </a:p>
        </p:txBody>
      </p:sp>
      <p:pic>
        <p:nvPicPr>
          <p:cNvPr id="3" name="Grafik 2" descr="Ein Bild, das Text, Schrift, Grafiken, Screenshot enthält.&#10;&#10;Automatisch generierte Beschreibung">
            <a:extLst>
              <a:ext uri="{FF2B5EF4-FFF2-40B4-BE49-F238E27FC236}">
                <a16:creationId xmlns:a16="http://schemas.microsoft.com/office/drawing/2014/main" id="{68F12D50-8AAD-75B3-93D5-99889ECB8EF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2410" y="6143909"/>
            <a:ext cx="1455126" cy="597605"/>
          </a:xfrm>
          <a:prstGeom prst="rect">
            <a:avLst/>
          </a:prstGeom>
        </p:spPr>
      </p:pic>
      <p:pic>
        <p:nvPicPr>
          <p:cNvPr id="6" name="Grafik 5" descr="Ein Bild, das Schrift, Grafiken, Grafikdesign, Typografie enthält.&#10;&#10;Automatisch generierte Beschreibung">
            <a:extLst>
              <a:ext uri="{FF2B5EF4-FFF2-40B4-BE49-F238E27FC236}">
                <a16:creationId xmlns:a16="http://schemas.microsoft.com/office/drawing/2014/main" id="{FC183BAD-E3F0-A27E-CEB1-B5C32741980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8238" y="116486"/>
            <a:ext cx="1559298" cy="85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49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EA37FF-B15A-848B-C34F-3ABE491C2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60A6F61-3735-3BA3-97F9-0BFBA3463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545293"/>
            <a:ext cx="11336137" cy="584775"/>
          </a:xfrm>
          <a:prstGeom prst="rect">
            <a:avLst/>
          </a:prstGeom>
          <a:noFill/>
          <a:ln w="31750"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de-DE" sz="3200" b="1" spc="50" dirty="0">
                <a:ln w="12700">
                  <a:solidFill>
                    <a:schemeClr val="tx1"/>
                  </a:solidFill>
                </a:ln>
                <a:solidFill>
                  <a:srgbClr val="009A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Hybride Lehrlingsmesse 2025</a:t>
            </a:r>
            <a:endParaRPr lang="de-DE" sz="3200" b="1" cap="none" spc="50" dirty="0">
              <a:ln w="12700">
                <a:solidFill>
                  <a:schemeClr val="tx1"/>
                </a:solidFill>
              </a:ln>
              <a:solidFill>
                <a:srgbClr val="009AA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349C778-94C5-C2E3-6835-1578C8B77653}"/>
              </a:ext>
            </a:extLst>
          </p:cNvPr>
          <p:cNvSpPr txBox="1"/>
          <p:nvPr/>
        </p:nvSpPr>
        <p:spPr>
          <a:xfrm>
            <a:off x="660400" y="1326125"/>
            <a:ext cx="97409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LÖSUNG</a:t>
            </a:r>
            <a:br>
              <a:rPr lang="de-DE" dirty="0"/>
            </a:b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Wenn diese Veranstaltung weiterhin von euch, den Lehrbetrieben, gewollt wird, sind wir für euch da und setzten diese wieder hochprofessionell für euch und die Jugend um – es ist Österreichs bestes und nachhaltigstes Konzept – es gibt derzeit nichts Vergleichbares - </a:t>
            </a:r>
            <a:r>
              <a:rPr lang="de-DE" b="1" dirty="0"/>
              <a:t>Junos Tirol dazu: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rgbClr val="C00000"/>
                </a:solidFill>
              </a:rPr>
              <a:t>Hybride Lehrlingsmesse zeigt, dass es geht</a:t>
            </a:r>
            <a:r>
              <a:rPr lang="de-DE" dirty="0">
                <a:solidFill>
                  <a:srgbClr val="C00000"/>
                </a:solidFill>
              </a:rPr>
              <a:t> </a:t>
            </a:r>
            <a:br>
              <a:rPr lang="de-DE" dirty="0">
                <a:solidFill>
                  <a:srgbClr val="C00000"/>
                </a:solidFill>
              </a:rPr>
            </a:br>
            <a:r>
              <a:rPr lang="de-DE" dirty="0">
                <a:solidFill>
                  <a:srgbClr val="C00000"/>
                </a:solidFill>
              </a:rPr>
              <a:t>„Die derzeit stattfindende hybride Lehrlingsmesse zeigt, dass digitale Angebote möglich sind. Wir JUNOS sind der Meinung: Es spielt keine Rolle, ob Lehrlinge ihre Kurse im Zug, im Café oder zu Hause machen, wichtig ist nur, dass sie das Angebot zur Verfügung gestellt bekommen.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Private Sponsoren und Investoren werden von uns gesucht und eingebracht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Schulterschluss der Lehrbetriebe – Aufgabenteilung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Kostenreduktion durch aktive Mithilfe der Lehrbetriebe – günstigere Standgebühren allgemein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Industrie und Lehrbetriebe betreiben gemeinsam die Hands-on-Stationen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Lehrbetrieb wirbt Lehrbetrieb mit Vergütungsbonus 15% – interessant für alle Lehrbetriebe</a:t>
            </a:r>
          </a:p>
        </p:txBody>
      </p:sp>
      <p:pic>
        <p:nvPicPr>
          <p:cNvPr id="3" name="Grafik 2" descr="Ein Bild, das Text, Schrift, Grafiken, Screenshot enthält.&#10;&#10;Automatisch generierte Beschreibung">
            <a:extLst>
              <a:ext uri="{FF2B5EF4-FFF2-40B4-BE49-F238E27FC236}">
                <a16:creationId xmlns:a16="http://schemas.microsoft.com/office/drawing/2014/main" id="{FBE8D61B-A2E4-616B-276E-B239D603324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2410" y="6143909"/>
            <a:ext cx="1455126" cy="597605"/>
          </a:xfrm>
          <a:prstGeom prst="rect">
            <a:avLst/>
          </a:prstGeom>
        </p:spPr>
      </p:pic>
      <p:pic>
        <p:nvPicPr>
          <p:cNvPr id="6" name="Grafik 5" descr="Ein Bild, das Schrift, Grafiken, Grafikdesign, Typografie enthält.&#10;&#10;Automatisch generierte Beschreibung">
            <a:extLst>
              <a:ext uri="{FF2B5EF4-FFF2-40B4-BE49-F238E27FC236}">
                <a16:creationId xmlns:a16="http://schemas.microsoft.com/office/drawing/2014/main" id="{D2EF6BAA-C5A8-D70C-1C68-2FDE779E26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8238" y="116486"/>
            <a:ext cx="1559298" cy="85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160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A0B1DE-2EBB-9C78-D6F8-28B4A8FD1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F9D2267-6FC6-3017-D320-3F8ACEB42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820435"/>
            <a:ext cx="11336137" cy="584775"/>
          </a:xfrm>
          <a:prstGeom prst="rect">
            <a:avLst/>
          </a:prstGeom>
          <a:noFill/>
          <a:ln w="31750"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de-DE" sz="3200" b="1" spc="50" dirty="0">
                <a:ln w="12700">
                  <a:solidFill>
                    <a:schemeClr val="tx1"/>
                  </a:solidFill>
                </a:ln>
                <a:solidFill>
                  <a:srgbClr val="009A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Hybride Lehrlingsmesse 2025</a:t>
            </a:r>
            <a:endParaRPr lang="de-DE" sz="3200" b="1" cap="none" spc="50" dirty="0">
              <a:ln w="12700">
                <a:solidFill>
                  <a:schemeClr val="tx1"/>
                </a:solidFill>
              </a:ln>
              <a:solidFill>
                <a:srgbClr val="009AA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20EE9FE-32C7-EF46-89AF-F29B9BBA8CFF}"/>
              </a:ext>
            </a:extLst>
          </p:cNvPr>
          <p:cNvSpPr txBox="1"/>
          <p:nvPr/>
        </p:nvSpPr>
        <p:spPr>
          <a:xfrm>
            <a:off x="660400" y="2214424"/>
            <a:ext cx="9321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Konzept: Große Lehrlingsmesse Tirol in der Messe Innsbruck</a:t>
            </a:r>
            <a:br>
              <a:rPr lang="de-DE" dirty="0"/>
            </a:b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Wie gehabt – hybride Ausrichtung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Verbesserungen sowie Erweiterungen werden durchgeführt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Gemeinsamer Auftritt nach außen – Lehrbetriebe Tirols und … sowie der KIG veranstalten…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Öffnungszeiten und Termin werden gemeinsam festgelegt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Betriebe melden sich bis Ende Mai mit einem 10%igen Frühbucherbonus 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Nur diese Betriebe können von einer anteiligen Rückerstattung profitieren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Konzept 2025 wird bis Ende Juni mit einem Partnertreffen festgelegt</a:t>
            </a:r>
          </a:p>
          <a:p>
            <a:endParaRPr lang="de-DE" dirty="0"/>
          </a:p>
        </p:txBody>
      </p:sp>
      <p:pic>
        <p:nvPicPr>
          <p:cNvPr id="3" name="Grafik 2" descr="Ein Bild, das Text, Schrift, Grafiken, Screenshot enthält.&#10;&#10;Automatisch generierte Beschreibung">
            <a:extLst>
              <a:ext uri="{FF2B5EF4-FFF2-40B4-BE49-F238E27FC236}">
                <a16:creationId xmlns:a16="http://schemas.microsoft.com/office/drawing/2014/main" id="{7BACAC2C-1A1B-E977-C022-6240C1AA4E5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2410" y="6143909"/>
            <a:ext cx="1455126" cy="597605"/>
          </a:xfrm>
          <a:prstGeom prst="rect">
            <a:avLst/>
          </a:prstGeom>
        </p:spPr>
      </p:pic>
      <p:pic>
        <p:nvPicPr>
          <p:cNvPr id="6" name="Grafik 5" descr="Ein Bild, das Schrift, Grafiken, Grafikdesign, Typografie enthält.&#10;&#10;Automatisch generierte Beschreibung">
            <a:extLst>
              <a:ext uri="{FF2B5EF4-FFF2-40B4-BE49-F238E27FC236}">
                <a16:creationId xmlns:a16="http://schemas.microsoft.com/office/drawing/2014/main" id="{10378623-0CB8-D12C-A127-F9243696E52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8238" y="116486"/>
            <a:ext cx="1559298" cy="85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780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2617D3-73B5-4D73-8554-F36DEB9D8E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531BCFB2-D0D5-61AB-D941-8EADF169D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820435"/>
            <a:ext cx="11336137" cy="584775"/>
          </a:xfrm>
          <a:prstGeom prst="rect">
            <a:avLst/>
          </a:prstGeom>
          <a:noFill/>
          <a:ln w="31750"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de-DE" sz="3200" b="1" spc="50" dirty="0">
                <a:ln w="12700">
                  <a:solidFill>
                    <a:schemeClr val="tx1"/>
                  </a:solidFill>
                </a:ln>
                <a:solidFill>
                  <a:srgbClr val="009A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Hybride Lehrlingsmesse 2025</a:t>
            </a:r>
            <a:endParaRPr lang="de-DE" sz="3200" b="1" cap="none" spc="50" dirty="0">
              <a:ln w="12700">
                <a:solidFill>
                  <a:schemeClr val="tx1"/>
                </a:solidFill>
              </a:ln>
              <a:solidFill>
                <a:srgbClr val="009AA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78E9B29-071C-3530-6D7F-111593F72496}"/>
              </a:ext>
            </a:extLst>
          </p:cNvPr>
          <p:cNvSpPr txBox="1"/>
          <p:nvPr/>
        </p:nvSpPr>
        <p:spPr>
          <a:xfrm>
            <a:off x="660400" y="1386202"/>
            <a:ext cx="932180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Konzept: 2 Regionale Lehrlingsmessen (Ober- und Unterland) sowie die große Lehrlingsmesse Tirol (</a:t>
            </a:r>
            <a:r>
              <a:rPr lang="de-DE" b="1" dirty="0" err="1"/>
              <a:t>Leuchturmprojekt</a:t>
            </a:r>
            <a:r>
              <a:rPr lang="de-DE" b="1" dirty="0"/>
              <a:t>) in der Messe Innsbruck </a:t>
            </a:r>
          </a:p>
          <a:p>
            <a:endParaRPr lang="de-DE" b="1" dirty="0"/>
          </a:p>
          <a:p>
            <a:r>
              <a:rPr lang="de-DE" sz="1600" dirty="0">
                <a:solidFill>
                  <a:srgbClr val="7030A0"/>
                </a:solidFill>
              </a:rPr>
              <a:t>Zusatz: Durchführbar – jedoch nicht von uns favorisiert – derzeitige Bezirksveranstaltungen sind gut und ausreichend. Trägermesse Landesweit jedoch für die Lehre unbedingt erforderlich!</a:t>
            </a:r>
            <a:br>
              <a:rPr lang="de-DE" dirty="0"/>
            </a:b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Hybride Ausrichtung aller 3 Veranstaltungen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r>
              <a:rPr lang="de-DE" b="1" dirty="0"/>
              <a:t>Hauptmesse in Innsbruck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Wie gehabt und durchgeführt als Leuchtturmprojekt mit Signalwirkung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Messe gehört zur „MESSE“ Standort-Identifizierung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dirty="0"/>
              <a:t>Neuer hybrider Remote-Messestand in Verbindung mit der Messebühne</a:t>
            </a:r>
            <a:endParaRPr lang="de-AT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dirty="0"/>
              <a:t>Angebot in Planung, wird allen Betrieben angeboten</a:t>
            </a:r>
            <a:endParaRPr lang="de-A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Bereitstellung eines L4Y Vorbereitungsheftes für alle Schulklassen, welches auch auf die Messe mitgenommen wird und ergänzt wird zur Nachbearbeitung im Berufsorientierungsunterricht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Generell 2-Tages-Event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Exklusives Konzept, um den KMUs und EPUs den Zugang zu interessierten und qualifizierten jugendlichen und Fachausbildungsinteressierten zu bieten</a:t>
            </a:r>
            <a:endParaRPr lang="de-A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3" name="Grafik 2" descr="Ein Bild, das Text, Schrift, Grafiken, Screenshot enthält.&#10;&#10;Automatisch generierte Beschreibung">
            <a:extLst>
              <a:ext uri="{FF2B5EF4-FFF2-40B4-BE49-F238E27FC236}">
                <a16:creationId xmlns:a16="http://schemas.microsoft.com/office/drawing/2014/main" id="{69B6A7F9-73C3-9379-C6B9-0ABC689663F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2410" y="6143909"/>
            <a:ext cx="1455126" cy="597605"/>
          </a:xfrm>
          <a:prstGeom prst="rect">
            <a:avLst/>
          </a:prstGeom>
        </p:spPr>
      </p:pic>
      <p:pic>
        <p:nvPicPr>
          <p:cNvPr id="6" name="Grafik 5" descr="Ein Bild, das Schrift, Grafiken, Grafikdesign, Typografie enthält.&#10;&#10;Automatisch generierte Beschreibung">
            <a:extLst>
              <a:ext uri="{FF2B5EF4-FFF2-40B4-BE49-F238E27FC236}">
                <a16:creationId xmlns:a16="http://schemas.microsoft.com/office/drawing/2014/main" id="{E522BDB6-548C-7739-6049-03D14B6B36F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8238" y="116486"/>
            <a:ext cx="1559298" cy="85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35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7EA246-3F4F-D3DA-2900-5CA49D18B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FF575F9-1844-86E3-D2C5-E5249D2B2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820435"/>
            <a:ext cx="11336137" cy="584775"/>
          </a:xfrm>
          <a:prstGeom prst="rect">
            <a:avLst/>
          </a:prstGeom>
          <a:noFill/>
          <a:ln w="31750"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de-DE" sz="3200" b="1" spc="50" dirty="0">
                <a:ln w="12700">
                  <a:solidFill>
                    <a:schemeClr val="tx1"/>
                  </a:solidFill>
                </a:ln>
                <a:solidFill>
                  <a:srgbClr val="009A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Hybride Lehrlingsmesse 2025</a:t>
            </a:r>
            <a:endParaRPr lang="de-DE" sz="3200" b="1" cap="none" spc="50" dirty="0">
              <a:ln w="12700">
                <a:solidFill>
                  <a:schemeClr val="tx1"/>
                </a:solidFill>
              </a:ln>
              <a:solidFill>
                <a:srgbClr val="009AA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A500D8B-FF5D-3D16-C685-63DA1F8BCCF6}"/>
              </a:ext>
            </a:extLst>
          </p:cNvPr>
          <p:cNvSpPr txBox="1"/>
          <p:nvPr/>
        </p:nvSpPr>
        <p:spPr>
          <a:xfrm>
            <a:off x="660400" y="1519510"/>
            <a:ext cx="93218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Regionale und hybride Lehrlingsmesse im Unter und Oberland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Regionale Veranstaltung mit Live-Stand und digitalem Auftritt + virtueller Rundgang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1 Kamerateam, welches alle Gewerke mit Moderator aufnimmt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Es wird alles gefilmt – im Nachgang online gestellt (kein Livestreaming)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2-tägig Donnerstag/Freitag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Kostengünstig, da einfacher Standbau mit Tischen oder Freiflächen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/>
              <a:t>Company Compact</a:t>
            </a:r>
            <a:r>
              <a:rPr lang="de-DE" dirty="0"/>
              <a:t> – regionaler Messestand </a:t>
            </a:r>
            <a:endParaRPr lang="de-AT" dirty="0"/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de-DE" dirty="0"/>
              <a:t>Einbindung der angebotenen Lehrberufe</a:t>
            </a:r>
            <a:endParaRPr lang="de-AT" dirty="0"/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de-DE" dirty="0"/>
              <a:t>Einbindung der angebotenen Lehrstellen</a:t>
            </a:r>
            <a:endParaRPr lang="de-AT" dirty="0"/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de-DE" dirty="0"/>
              <a:t>Bezirk-Suchfunktion</a:t>
            </a:r>
            <a:endParaRPr lang="de-AT" dirty="0"/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de-DE" dirty="0"/>
              <a:t>Company Compact Unternehmens Beschreibung </a:t>
            </a:r>
            <a:endParaRPr lang="de-AT" dirty="0"/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de-DE" dirty="0"/>
              <a:t>Ansprechpartner Präsentation</a:t>
            </a:r>
            <a:endParaRPr lang="de-AT" dirty="0"/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de-DE" dirty="0"/>
              <a:t>Videovorstellung mit unmittelbarer Online-Präsenz während der Messe</a:t>
            </a:r>
            <a:endParaRPr lang="de-AT" dirty="0"/>
          </a:p>
          <a:p>
            <a:pPr lvl="2"/>
            <a:r>
              <a:rPr lang="de-AT" dirty="0"/>
              <a:t>    inklusive </a:t>
            </a:r>
            <a:r>
              <a:rPr lang="de-DE" dirty="0"/>
              <a:t>Live-Taktung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de-DE" dirty="0"/>
              <a:t>Attraktiver Gesamtpreis, für Kleinstbetriebe leistbar (Abbildung der umfassenden Wirtschaftslandschaft in der landesweiten Lehrausbildung)</a:t>
            </a:r>
            <a:endParaRPr lang="de-A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3" name="Grafik 2" descr="Ein Bild, das Text, Schrift, Grafiken, Screenshot enthält.&#10;&#10;Automatisch generierte Beschreibung">
            <a:extLst>
              <a:ext uri="{FF2B5EF4-FFF2-40B4-BE49-F238E27FC236}">
                <a16:creationId xmlns:a16="http://schemas.microsoft.com/office/drawing/2014/main" id="{1A8AB156-6877-535E-B98F-A30F2201492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2410" y="6143909"/>
            <a:ext cx="1455126" cy="597605"/>
          </a:xfrm>
          <a:prstGeom prst="rect">
            <a:avLst/>
          </a:prstGeom>
        </p:spPr>
      </p:pic>
      <p:pic>
        <p:nvPicPr>
          <p:cNvPr id="6" name="Grafik 5" descr="Ein Bild, das Schrift, Grafiken, Grafikdesign, Typografie enthält.&#10;&#10;Automatisch generierte Beschreibung">
            <a:extLst>
              <a:ext uri="{FF2B5EF4-FFF2-40B4-BE49-F238E27FC236}">
                <a16:creationId xmlns:a16="http://schemas.microsoft.com/office/drawing/2014/main" id="{1D7287EB-D4C0-D4F4-493A-10F248C642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8238" y="116486"/>
            <a:ext cx="1559298" cy="85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82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C0B2B3-17C2-DEE3-F485-B0A248C72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5765A911-049C-AD9E-7266-8AB29BD99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820435"/>
            <a:ext cx="11336137" cy="584775"/>
          </a:xfrm>
          <a:prstGeom prst="rect">
            <a:avLst/>
          </a:prstGeom>
          <a:noFill/>
          <a:ln w="31750"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de-DE" sz="3200" b="1" spc="50" dirty="0">
                <a:ln w="12700">
                  <a:solidFill>
                    <a:schemeClr val="tx1"/>
                  </a:solidFill>
                </a:ln>
                <a:solidFill>
                  <a:srgbClr val="009A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Hybride Lehrlingsmesse 2025</a:t>
            </a:r>
            <a:endParaRPr lang="de-DE" sz="3200" b="1" cap="none" spc="50" dirty="0">
              <a:ln w="12700">
                <a:solidFill>
                  <a:schemeClr val="tx1"/>
                </a:solidFill>
              </a:ln>
              <a:solidFill>
                <a:srgbClr val="009AA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3FD96A6-F0A6-417C-4C4D-D3B5D92927F1}"/>
              </a:ext>
            </a:extLst>
          </p:cNvPr>
          <p:cNvSpPr txBox="1"/>
          <p:nvPr/>
        </p:nvSpPr>
        <p:spPr>
          <a:xfrm>
            <a:off x="660400" y="1785799"/>
            <a:ext cx="93218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r>
              <a:rPr lang="de-DE" b="1" dirty="0"/>
              <a:t>IN DEN SCHULEN</a:t>
            </a:r>
          </a:p>
          <a:p>
            <a:endParaRPr lang="de-AT" b="1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dirty="0"/>
              <a:t>Schulisches Teilnahme-Konzept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dirty="0"/>
              <a:t>Vorbereitungsfolder zur Messevorbereitung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Besuch der einzelnen Schulklassen für eine Unterrichtsstunde, um die Lehrlingsmesse näherzubringen und die Abläufe zu erklären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L4Y Berufsorientierung über die virtuelle Plattform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dirty="0"/>
              <a:t>Unterricht – bei jeder hybriden Lehrlingsmesse nimmt die Berufsorientierungsklasse virtuell teil, kann sich informieren und findet den Lehrbetrieb aus der Region, da alle Lehrbetriebe 365 Tage online sind</a:t>
            </a:r>
            <a:endParaRPr lang="de-A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AT" dirty="0"/>
          </a:p>
          <a:p>
            <a:endParaRPr lang="de-DE" dirty="0"/>
          </a:p>
        </p:txBody>
      </p:sp>
      <p:pic>
        <p:nvPicPr>
          <p:cNvPr id="3" name="Grafik 2" descr="Ein Bild, das Text, Schrift, Grafiken, Screenshot enthält.&#10;&#10;Automatisch generierte Beschreibung">
            <a:extLst>
              <a:ext uri="{FF2B5EF4-FFF2-40B4-BE49-F238E27FC236}">
                <a16:creationId xmlns:a16="http://schemas.microsoft.com/office/drawing/2014/main" id="{543DA52F-FDF4-516A-4C1E-72331DF8D22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2410" y="6143909"/>
            <a:ext cx="1455126" cy="597605"/>
          </a:xfrm>
          <a:prstGeom prst="rect">
            <a:avLst/>
          </a:prstGeom>
        </p:spPr>
      </p:pic>
      <p:pic>
        <p:nvPicPr>
          <p:cNvPr id="6" name="Grafik 5" descr="Ein Bild, das Schrift, Grafiken, Grafikdesign, Typografie enthält.&#10;&#10;Automatisch generierte Beschreibung">
            <a:extLst>
              <a:ext uri="{FF2B5EF4-FFF2-40B4-BE49-F238E27FC236}">
                <a16:creationId xmlns:a16="http://schemas.microsoft.com/office/drawing/2014/main" id="{5DC1F749-B66D-7E3B-240D-E5046B51798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8238" y="116486"/>
            <a:ext cx="1559298" cy="85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608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338316-1FD1-E290-4A91-2024EDCE57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EF91F041-C163-11BB-77D4-1514E84E111B}"/>
              </a:ext>
            </a:extLst>
          </p:cNvPr>
          <p:cNvSpPr/>
          <p:nvPr/>
        </p:nvSpPr>
        <p:spPr>
          <a:xfrm>
            <a:off x="-859972" y="2459504"/>
            <a:ext cx="12192001" cy="1938992"/>
          </a:xfrm>
          <a:prstGeom prst="rect">
            <a:avLst/>
          </a:prstGeom>
          <a:noFill/>
          <a:ln w="3175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6000" dirty="0">
                <a:ln w="28575">
                  <a:solidFill>
                    <a:schemeClr val="bg1"/>
                  </a:solidFill>
                </a:ln>
                <a:solidFill>
                  <a:srgbClr val="8461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 Pro Black" panose="020B0604020202020204" pitchFamily="34" charset="0"/>
              </a:rPr>
              <a:t>VIELEN DANK für die Aufmerksamkeit!</a:t>
            </a:r>
            <a:endParaRPr lang="de-DE" sz="6000" b="1" cap="none" spc="50" dirty="0">
              <a:ln w="28575" cmpd="sng">
                <a:solidFill>
                  <a:schemeClr val="bg1"/>
                </a:solidFill>
                <a:prstDash val="solid"/>
              </a:ln>
              <a:solidFill>
                <a:srgbClr val="8461A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Grafik 2" descr="Ein Bild, das Text, Schrift, Grafiken, Screenshot enthält.&#10;&#10;Automatisch generierte Beschreibung">
            <a:extLst>
              <a:ext uri="{FF2B5EF4-FFF2-40B4-BE49-F238E27FC236}">
                <a16:creationId xmlns:a16="http://schemas.microsoft.com/office/drawing/2014/main" id="{A532167F-BDAB-E318-E056-FB66BE7A650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2410" y="6143909"/>
            <a:ext cx="1455126" cy="597605"/>
          </a:xfrm>
          <a:prstGeom prst="rect">
            <a:avLst/>
          </a:prstGeom>
        </p:spPr>
      </p:pic>
      <p:pic>
        <p:nvPicPr>
          <p:cNvPr id="5" name="Grafik 4" descr="Ein Bild, das Schrift, Grafiken, Grafikdesign, Typografie enthält.&#10;&#10;Automatisch generierte Beschreibung">
            <a:extLst>
              <a:ext uri="{FF2B5EF4-FFF2-40B4-BE49-F238E27FC236}">
                <a16:creationId xmlns:a16="http://schemas.microsoft.com/office/drawing/2014/main" id="{8E7D8934-6F04-A029-4D77-8FABBCEB1E3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8238" y="116486"/>
            <a:ext cx="1559298" cy="85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31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Pfeil enthält.&#10;&#10;Automatisch generierte Beschreibung">
            <a:extLst>
              <a:ext uri="{FF2B5EF4-FFF2-40B4-BE49-F238E27FC236}">
                <a16:creationId xmlns:a16="http://schemas.microsoft.com/office/drawing/2014/main" id="{15B248B9-BC10-E305-24DA-588672042C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52" y="41230"/>
            <a:ext cx="1489276" cy="800254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C0FD3FA9-4C5F-B069-96C7-5098B1E6C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 sz="3200" b="1" spc="50" dirty="0">
                <a:ln w="12700">
                  <a:solidFill>
                    <a:schemeClr val="tx1"/>
                  </a:solidFill>
                </a:ln>
                <a:solidFill>
                  <a:srgbClr val="009A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 Pro Black" panose="020B0604020202020204" pitchFamily="34" charset="0"/>
              </a:rPr>
            </a:br>
            <a:r>
              <a:rPr lang="de-DE" sz="3200" b="1" spc="50" dirty="0">
                <a:ln w="12700">
                  <a:solidFill>
                    <a:schemeClr val="tx1"/>
                  </a:solidFill>
                </a:ln>
                <a:solidFill>
                  <a:srgbClr val="009A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 Pro Black" panose="020B0604020202020204" pitchFamily="34" charset="0"/>
              </a:rPr>
              <a:t>Agenda</a:t>
            </a:r>
            <a:r>
              <a:rPr lang="de-DE" dirty="0"/>
              <a:t>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F9DA2DD-5F27-C60D-BB97-C03859135C03}"/>
              </a:ext>
            </a:extLst>
          </p:cNvPr>
          <p:cNvSpPr txBox="1"/>
          <p:nvPr/>
        </p:nvSpPr>
        <p:spPr>
          <a:xfrm>
            <a:off x="838200" y="2167047"/>
            <a:ext cx="10515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/>
              <a:t>Resümee des Veranstalters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/>
              <a:t>Zahlen und Fakten </a:t>
            </a:r>
            <a:r>
              <a:rPr lang="de-DE" sz="2400" dirty="0"/>
              <a:t>(2022 vs. 2024, Besucherzahlen physisch und virtuell)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/>
              <a:t>Feedback der Besucher</a:t>
            </a:r>
            <a:endParaRPr lang="de-D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/>
              <a:t>Feedback und Verbesserungsvorschläge der Aussteller und Partner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/>
              <a:t>Was tut sich auf der Plattform Lehre4you.tirol?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/>
              <a:t>Fa. </a:t>
            </a:r>
            <a:r>
              <a:rPr lang="de-DE" sz="2400" b="1" dirty="0" err="1"/>
              <a:t>BEESark</a:t>
            </a:r>
            <a:r>
              <a:rPr lang="de-DE" sz="2400" b="1" dirty="0"/>
              <a:t> – Klimaneutralität der Lehrlingsmesse Tirol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/>
              <a:t>Hybride Lehrlingsmesse 2025</a:t>
            </a:r>
            <a:endParaRPr lang="de-DE" sz="2400" dirty="0"/>
          </a:p>
        </p:txBody>
      </p:sp>
      <p:pic>
        <p:nvPicPr>
          <p:cNvPr id="4" name="Grafik 3" descr="Ein Bild, das Text, Schrift, Grafiken, Screenshot enthält.&#10;&#10;Automatisch generierte Beschreibung">
            <a:extLst>
              <a:ext uri="{FF2B5EF4-FFF2-40B4-BE49-F238E27FC236}">
                <a16:creationId xmlns:a16="http://schemas.microsoft.com/office/drawing/2014/main" id="{9CDEE2AF-DC47-C798-D42F-6FE58D16540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2410" y="6143909"/>
            <a:ext cx="1455126" cy="59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300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9D34E9-730F-D4A6-1365-5EF73F741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Pfeil enthält.&#10;&#10;Automatisch generierte Beschreibung">
            <a:extLst>
              <a:ext uri="{FF2B5EF4-FFF2-40B4-BE49-F238E27FC236}">
                <a16:creationId xmlns:a16="http://schemas.microsoft.com/office/drawing/2014/main" id="{0AE34613-193E-CBEE-05F1-552DC2862C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52" y="41230"/>
            <a:ext cx="1489276" cy="800254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53E7DE8C-5EBB-4EAA-3F9B-7E41852C6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 sz="3200" b="1" spc="50" dirty="0">
                <a:ln w="12700">
                  <a:solidFill>
                    <a:schemeClr val="tx1"/>
                  </a:solidFill>
                </a:ln>
                <a:solidFill>
                  <a:srgbClr val="009A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 Pro Black" panose="020B0604020202020204" pitchFamily="34" charset="0"/>
              </a:rPr>
            </a:br>
            <a:r>
              <a:rPr lang="de-DE" sz="3200" b="1" spc="50" dirty="0">
                <a:ln w="12700">
                  <a:solidFill>
                    <a:schemeClr val="tx1"/>
                  </a:solidFill>
                </a:ln>
                <a:solidFill>
                  <a:srgbClr val="009A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 Pro Black" panose="020B0604020202020204" pitchFamily="34" charset="0"/>
              </a:rPr>
              <a:t>RESÜMEE</a:t>
            </a:r>
            <a:r>
              <a:rPr lang="de-DE" dirty="0"/>
              <a:t>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BD15D5E-0562-47F6-1BB6-578C30DA3BEF}"/>
              </a:ext>
            </a:extLst>
          </p:cNvPr>
          <p:cNvSpPr txBox="1"/>
          <p:nvPr/>
        </p:nvSpPr>
        <p:spPr>
          <a:xfrm>
            <a:off x="838200" y="2167047"/>
            <a:ext cx="10515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/>
              <a:t>Hohe Qualität in der Vorbereitungszeit – Organisation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/>
              <a:t>Großartige mediale Unterstützung durch Krone und ORF im Vorfeld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/>
              <a:t>Messeaufbau und Einteilung der Stationen/Stände mit CMI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/>
              <a:t>Aufbau und Umsetzung der hybriden Lehrlingsmesse durch Lehrbetriebe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/>
              <a:t>Fachberufsschulen –  Hands-on-Bereiche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/>
              <a:t>Bühnenprogramm – Livestreaming – Moderatorenteam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/>
              <a:t>Besucherzahlen – live und hybrid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/>
              <a:t>Frühzeitiger Abbau am Freitag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/>
              <a:t>Verkürzung bedingt durch die Fachberufsschulen war nicht optimal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/>
              <a:t>Gewaltige Berichterstattung während und nach der Lehrlingsmesse</a:t>
            </a:r>
            <a:endParaRPr lang="de-D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/>
              <a:t>Enorm positives Echo von Ausstellern, Besuchern und Lehrern</a:t>
            </a:r>
          </a:p>
        </p:txBody>
      </p:sp>
      <p:pic>
        <p:nvPicPr>
          <p:cNvPr id="4" name="Grafik 3" descr="Ein Bild, das Text, Schrift, Grafiken, Screenshot enthält.&#10;&#10;Automatisch generierte Beschreibung">
            <a:extLst>
              <a:ext uri="{FF2B5EF4-FFF2-40B4-BE49-F238E27FC236}">
                <a16:creationId xmlns:a16="http://schemas.microsoft.com/office/drawing/2014/main" id="{ADE841A7-DD49-2330-6F30-9C64A0889BF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2410" y="6143909"/>
            <a:ext cx="1455126" cy="59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955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3">
            <a:extLst>
              <a:ext uri="{FF2B5EF4-FFF2-40B4-BE49-F238E27FC236}">
                <a16:creationId xmlns:a16="http://schemas.microsoft.com/office/drawing/2014/main" id="{C1D3571A-5C00-9B5A-1E1E-5F1BAA7C80E2}"/>
              </a:ext>
            </a:extLst>
          </p:cNvPr>
          <p:cNvSpPr txBox="1">
            <a:spLocks/>
          </p:cNvSpPr>
          <p:nvPr/>
        </p:nvSpPr>
        <p:spPr>
          <a:xfrm>
            <a:off x="1133475" y="394933"/>
            <a:ext cx="11283402" cy="812530"/>
          </a:xfrm>
          <a:prstGeom prst="rect">
            <a:avLst/>
          </a:prstGeom>
          <a:noFill/>
          <a:ln w="31750">
            <a:noFill/>
          </a:ln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de-DE" sz="2400" b="1" spc="50" dirty="0">
                <a:ln w="12700">
                  <a:solidFill>
                    <a:schemeClr val="tx1"/>
                  </a:solidFill>
                </a:ln>
                <a:solidFill>
                  <a:srgbClr val="7BD2F0"/>
                </a:solidFill>
              </a:rPr>
            </a:br>
            <a:r>
              <a:rPr lang="de-DE" sz="2800" dirty="0">
                <a:ln w="12700">
                  <a:solidFill>
                    <a:schemeClr val="tx1"/>
                  </a:solidFill>
                </a:ln>
                <a:solidFill>
                  <a:srgbClr val="7BD2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 Pro Black" panose="020B0604020202020204" pitchFamily="34" charset="0"/>
              </a:rPr>
              <a:t>Zahlen und Fakten 2022/2024</a:t>
            </a:r>
            <a:endParaRPr lang="de-DE" sz="2800" b="1" spc="50" dirty="0">
              <a:ln w="12700">
                <a:solidFill>
                  <a:schemeClr val="tx1"/>
                </a:solidFill>
              </a:ln>
              <a:solidFill>
                <a:srgbClr val="7BD2F0"/>
              </a:solidFill>
            </a:endParaRPr>
          </a:p>
        </p:txBody>
      </p:sp>
      <p:pic>
        <p:nvPicPr>
          <p:cNvPr id="52" name="Grafik 51" descr="Ein Bild, das Text, Schrift, Grafiken, Screenshot enthält.&#10;&#10;Automatisch generierte Beschreibung">
            <a:extLst>
              <a:ext uri="{FF2B5EF4-FFF2-40B4-BE49-F238E27FC236}">
                <a16:creationId xmlns:a16="http://schemas.microsoft.com/office/drawing/2014/main" id="{48A5E266-E9E8-365D-5A8F-63D7970228D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2410" y="6143909"/>
            <a:ext cx="1455126" cy="597605"/>
          </a:xfrm>
          <a:prstGeom prst="rect">
            <a:avLst/>
          </a:prstGeom>
        </p:spPr>
      </p:pic>
      <p:pic>
        <p:nvPicPr>
          <p:cNvPr id="53" name="Grafik 52" descr="Ein Bild, das Schrift, Grafiken, Grafikdesign, Typografie enthält.&#10;&#10;Automatisch generierte Beschreibung">
            <a:extLst>
              <a:ext uri="{FF2B5EF4-FFF2-40B4-BE49-F238E27FC236}">
                <a16:creationId xmlns:a16="http://schemas.microsoft.com/office/drawing/2014/main" id="{827CC036-3925-7E77-587F-3063C73621A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8238" y="116486"/>
            <a:ext cx="1559298" cy="857614"/>
          </a:xfrm>
          <a:prstGeom prst="rect">
            <a:avLst/>
          </a:prstGeom>
        </p:spPr>
      </p:pic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B86DCB3D-19BE-90E8-037D-627E007CEC2D}"/>
              </a:ext>
            </a:extLst>
          </p:cNvPr>
          <p:cNvSpPr/>
          <p:nvPr/>
        </p:nvSpPr>
        <p:spPr>
          <a:xfrm>
            <a:off x="1285875" y="1813549"/>
            <a:ext cx="3143250" cy="135255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dirty="0"/>
              <a:t>Lehrbetriebsstände 2022:</a:t>
            </a:r>
            <a:endParaRPr lang="de-AT" b="1" dirty="0"/>
          </a:p>
          <a:p>
            <a:endParaRPr lang="de-DE" dirty="0"/>
          </a:p>
          <a:p>
            <a:r>
              <a:rPr lang="de-DE" dirty="0"/>
              <a:t>31 hybride Teilnehmer</a:t>
            </a:r>
          </a:p>
          <a:p>
            <a:r>
              <a:rPr lang="de-DE" dirty="0"/>
              <a:t>8 virtuelle Teilnehmer	</a:t>
            </a:r>
          </a:p>
        </p:txBody>
      </p:sp>
      <p:sp>
        <p:nvSpPr>
          <p:cNvPr id="21" name="Rechteck: abgerundete Ecken 20">
            <a:extLst>
              <a:ext uri="{FF2B5EF4-FFF2-40B4-BE49-F238E27FC236}">
                <a16:creationId xmlns:a16="http://schemas.microsoft.com/office/drawing/2014/main" id="{4CCE36C0-FD0C-AB6B-B4AC-1766B73621ED}"/>
              </a:ext>
            </a:extLst>
          </p:cNvPr>
          <p:cNvSpPr/>
          <p:nvPr/>
        </p:nvSpPr>
        <p:spPr>
          <a:xfrm>
            <a:off x="5257799" y="1813549"/>
            <a:ext cx="3143249" cy="135255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dirty="0"/>
              <a:t>Lehrbetriebsstände 2024</a:t>
            </a:r>
          </a:p>
          <a:p>
            <a:endParaRPr lang="de-DE" dirty="0"/>
          </a:p>
          <a:p>
            <a:r>
              <a:rPr lang="de-DE" dirty="0"/>
              <a:t>37 hybride Teilnehmer</a:t>
            </a:r>
          </a:p>
          <a:p>
            <a:r>
              <a:rPr lang="de-DE" dirty="0"/>
              <a:t>2 virtuelle Teilnehmer</a:t>
            </a:r>
          </a:p>
        </p:txBody>
      </p:sp>
      <p:sp>
        <p:nvSpPr>
          <p:cNvPr id="23" name="Rechteck: abgerundete Ecken 22">
            <a:extLst>
              <a:ext uri="{FF2B5EF4-FFF2-40B4-BE49-F238E27FC236}">
                <a16:creationId xmlns:a16="http://schemas.microsoft.com/office/drawing/2014/main" id="{67DF139E-E547-019E-F13E-9026710A7004}"/>
              </a:ext>
            </a:extLst>
          </p:cNvPr>
          <p:cNvSpPr/>
          <p:nvPr/>
        </p:nvSpPr>
        <p:spPr>
          <a:xfrm>
            <a:off x="1133475" y="3632824"/>
            <a:ext cx="3448050" cy="1904999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dirty="0"/>
              <a:t>Flächen 2022:</a:t>
            </a:r>
            <a:endParaRPr lang="de-AT" b="1" dirty="0"/>
          </a:p>
          <a:p>
            <a:endParaRPr lang="de-DE" dirty="0"/>
          </a:p>
          <a:p>
            <a:r>
              <a:rPr lang="de-DE" dirty="0"/>
              <a:t>649m² Lehrbetriebsstände</a:t>
            </a:r>
            <a:endParaRPr lang="de-DE" dirty="0">
              <a:highlight>
                <a:srgbClr val="800080"/>
              </a:highlight>
            </a:endParaRPr>
          </a:p>
          <a:p>
            <a:r>
              <a:rPr lang="de-DE" dirty="0"/>
              <a:t>624m² Hands-on Lehrbetriebe</a:t>
            </a:r>
          </a:p>
          <a:p>
            <a:r>
              <a:rPr lang="de-DE" dirty="0"/>
              <a:t>480m² TFBS</a:t>
            </a:r>
          </a:p>
          <a:p>
            <a:r>
              <a:rPr lang="de-DE" dirty="0"/>
              <a:t>Ausstellungsfläche 3.400m²</a:t>
            </a:r>
          </a:p>
        </p:txBody>
      </p:sp>
      <p:sp>
        <p:nvSpPr>
          <p:cNvPr id="25" name="Rechteck: abgerundete Ecken 24">
            <a:extLst>
              <a:ext uri="{FF2B5EF4-FFF2-40B4-BE49-F238E27FC236}">
                <a16:creationId xmlns:a16="http://schemas.microsoft.com/office/drawing/2014/main" id="{ECC61BF0-B9B2-DE8C-9A0A-EF8930DD7FF7}"/>
              </a:ext>
            </a:extLst>
          </p:cNvPr>
          <p:cNvSpPr/>
          <p:nvPr/>
        </p:nvSpPr>
        <p:spPr>
          <a:xfrm>
            <a:off x="5105398" y="3585198"/>
            <a:ext cx="3448050" cy="1904999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dirty="0"/>
              <a:t>Flächen 2024:</a:t>
            </a:r>
            <a:endParaRPr lang="de-AT" b="1" dirty="0"/>
          </a:p>
          <a:p>
            <a:endParaRPr lang="de-DE" dirty="0"/>
          </a:p>
          <a:p>
            <a:r>
              <a:rPr lang="de-DE" dirty="0"/>
              <a:t>783m² Lehrbetriebsstände</a:t>
            </a:r>
            <a:endParaRPr lang="de-DE" dirty="0">
              <a:highlight>
                <a:srgbClr val="800080"/>
              </a:highlight>
            </a:endParaRPr>
          </a:p>
          <a:p>
            <a:r>
              <a:rPr lang="de-DE" dirty="0"/>
              <a:t>510m² Hands-on Lehrbetriebe</a:t>
            </a:r>
          </a:p>
          <a:p>
            <a:r>
              <a:rPr lang="de-DE" dirty="0"/>
              <a:t>1150m² TFBS</a:t>
            </a:r>
          </a:p>
          <a:p>
            <a:r>
              <a:rPr lang="de-DE" dirty="0"/>
              <a:t>Ausstellungsfläche </a:t>
            </a:r>
            <a:r>
              <a:rPr lang="de-AT" sz="1800" b="0" i="0" u="none" strike="noStrike" baseline="0" dirty="0">
                <a:latin typeface="CIDFont+F1"/>
              </a:rPr>
              <a:t>5.660m2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4299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" grpId="0" animBg="1"/>
      <p:bldP spid="23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EBB6040-AFD1-4BD9-A9FD-1919B1A40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787" y="355482"/>
            <a:ext cx="9601200" cy="1077218"/>
          </a:xfrm>
          <a:prstGeom prst="rect">
            <a:avLst/>
          </a:prstGeom>
          <a:noFill/>
          <a:ln w="31750"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de-DE" sz="3200" b="1" cap="none" spc="50" dirty="0">
                <a:ln w="12700">
                  <a:solidFill>
                    <a:schemeClr val="tx1"/>
                  </a:solidFill>
                </a:ln>
                <a:solidFill>
                  <a:srgbClr val="009A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Fakten rund um die 2. </a:t>
            </a:r>
            <a:r>
              <a:rPr lang="de-DE" sz="3200" b="1" spc="50" dirty="0">
                <a:ln w="12700">
                  <a:solidFill>
                    <a:schemeClr val="tx1"/>
                  </a:solidFill>
                </a:ln>
                <a:solidFill>
                  <a:srgbClr val="009A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de-DE" sz="3200" b="1" cap="none" spc="50" dirty="0">
                <a:ln w="12700">
                  <a:solidFill>
                    <a:schemeClr val="tx1"/>
                  </a:solidFill>
                </a:ln>
                <a:solidFill>
                  <a:srgbClr val="009A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ybride Lehrlingsmesse in Tirol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9C7507F-0509-F3D9-A8D3-EFBD994303B5}"/>
              </a:ext>
            </a:extLst>
          </p:cNvPr>
          <p:cNvSpPr txBox="1"/>
          <p:nvPr/>
        </p:nvSpPr>
        <p:spPr>
          <a:xfrm>
            <a:off x="534787" y="1544156"/>
            <a:ext cx="1111567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Die Zahlen entsprechen dem Veranstaltungszeitraum von 10.01.2024 - 12.01.2024</a:t>
            </a:r>
          </a:p>
          <a:p>
            <a:endParaRPr lang="de-DE" sz="1600" dirty="0"/>
          </a:p>
          <a:p>
            <a:r>
              <a:rPr lang="de-DE" sz="1600" b="1" dirty="0"/>
              <a:t>Besucher LIVE-Messe Tirol:</a:t>
            </a:r>
          </a:p>
          <a:p>
            <a:r>
              <a:rPr lang="de-DE" sz="1600" dirty="0"/>
              <a:t>Besucher: 					4.670 – davon 2.967 Schüler (+320 Besuchern, + 237 Schüler)</a:t>
            </a:r>
          </a:p>
          <a:p>
            <a:r>
              <a:rPr lang="de-DE" sz="1600" dirty="0"/>
              <a:t>Schulen:						64</a:t>
            </a:r>
          </a:p>
          <a:p>
            <a:r>
              <a:rPr lang="de-DE" sz="1600" dirty="0"/>
              <a:t>Klassen:						129 </a:t>
            </a:r>
          </a:p>
          <a:p>
            <a:r>
              <a:rPr lang="de-DE" sz="1600" dirty="0"/>
              <a:t>Aussteller: 					37</a:t>
            </a:r>
          </a:p>
          <a:p>
            <a:r>
              <a:rPr lang="de-DE" sz="1600" dirty="0"/>
              <a:t>Fachberufsschulen: 				18 Bereiche als Hands-on</a:t>
            </a:r>
          </a:p>
          <a:p>
            <a:endParaRPr lang="de-DE" sz="1600" dirty="0"/>
          </a:p>
          <a:p>
            <a:r>
              <a:rPr lang="de-DE" sz="1600" b="1" dirty="0"/>
              <a:t>Besucher virtuell – Lehre4you.at/</a:t>
            </a:r>
            <a:r>
              <a:rPr lang="de-DE" sz="1600" b="1" dirty="0" err="1"/>
              <a:t>tirol</a:t>
            </a:r>
            <a:br>
              <a:rPr lang="de-DE" sz="1600" dirty="0"/>
            </a:br>
            <a:r>
              <a:rPr lang="de-DE" sz="1600" dirty="0"/>
              <a:t>Besucherzahl pro Endgerät: 		rund 6.700 (Unique User) (+300)</a:t>
            </a:r>
          </a:p>
          <a:p>
            <a:r>
              <a:rPr lang="de-DE" sz="1600" dirty="0"/>
              <a:t>Besuche allgemein: 			22.800 (-6.200)</a:t>
            </a:r>
          </a:p>
          <a:p>
            <a:r>
              <a:rPr lang="de-DE" sz="1600" dirty="0"/>
              <a:t>Verweildauer der 90% Top-User:	10,5 Minuten (-3 Minuten)</a:t>
            </a:r>
          </a:p>
          <a:p>
            <a:r>
              <a:rPr lang="de-DE" sz="1600" dirty="0"/>
              <a:t>Woher kamen die Besucher?		80% Startseite</a:t>
            </a:r>
          </a:p>
          <a:p>
            <a:r>
              <a:rPr lang="de-DE" sz="1600" dirty="0"/>
              <a:t>Andere Kanäle:				20%</a:t>
            </a:r>
          </a:p>
          <a:p>
            <a:endParaRPr lang="de-DE" sz="1600" b="1" dirty="0"/>
          </a:p>
          <a:p>
            <a:r>
              <a:rPr lang="de-DE" sz="1600" b="1" dirty="0"/>
              <a:t>Besucher Livestream Tirol</a:t>
            </a:r>
            <a:br>
              <a:rPr lang="de-DE" sz="1600" dirty="0"/>
            </a:br>
            <a:r>
              <a:rPr lang="de-DE" sz="1600" dirty="0"/>
              <a:t>Besucherzahlen Livestream: 		6.780 Unique User (+2.930)</a:t>
            </a:r>
          </a:p>
          <a:p>
            <a:r>
              <a:rPr lang="de-DE" sz="1600" dirty="0"/>
              <a:t>Verweildauer: 					8,36 Minuten (-1 Minute)</a:t>
            </a:r>
          </a:p>
          <a:p>
            <a:endParaRPr lang="de-DE" dirty="0"/>
          </a:p>
          <a:p>
            <a:endParaRPr lang="de-DE" dirty="0"/>
          </a:p>
        </p:txBody>
      </p:sp>
      <p:pic>
        <p:nvPicPr>
          <p:cNvPr id="5" name="Grafik 4" descr="Ein Bild, das Text, Schrift, Grafiken, Screenshot enthält.&#10;&#10;Automatisch generierte Beschreibung">
            <a:extLst>
              <a:ext uri="{FF2B5EF4-FFF2-40B4-BE49-F238E27FC236}">
                <a16:creationId xmlns:a16="http://schemas.microsoft.com/office/drawing/2014/main" id="{6F973328-246E-625B-1BE9-545203AD44F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2410" y="6143909"/>
            <a:ext cx="1455126" cy="597605"/>
          </a:xfrm>
          <a:prstGeom prst="rect">
            <a:avLst/>
          </a:prstGeom>
        </p:spPr>
      </p:pic>
      <p:pic>
        <p:nvPicPr>
          <p:cNvPr id="6" name="Grafik 5" descr="Ein Bild, das Schrift, Grafiken, Grafikdesign, Typografie enthält.&#10;&#10;Automatisch generierte Beschreibung">
            <a:extLst>
              <a:ext uri="{FF2B5EF4-FFF2-40B4-BE49-F238E27FC236}">
                <a16:creationId xmlns:a16="http://schemas.microsoft.com/office/drawing/2014/main" id="{DF88B967-673C-859F-9742-3869DD203C7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8238" y="116486"/>
            <a:ext cx="1559298" cy="85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529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EBB6040-AFD1-4BD9-A9FD-1919B1A40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787" y="375148"/>
            <a:ext cx="9601200" cy="1077218"/>
          </a:xfrm>
          <a:prstGeom prst="rect">
            <a:avLst/>
          </a:prstGeom>
          <a:noFill/>
          <a:ln w="31750"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de-DE" sz="3200" b="1" cap="none" spc="50" dirty="0">
                <a:ln w="12700">
                  <a:solidFill>
                    <a:schemeClr val="tx1"/>
                  </a:solidFill>
                </a:ln>
                <a:solidFill>
                  <a:srgbClr val="009A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Fakten rund um die 2. </a:t>
            </a:r>
            <a:r>
              <a:rPr lang="de-DE" sz="3200" b="1" spc="50" dirty="0">
                <a:ln w="12700">
                  <a:solidFill>
                    <a:schemeClr val="tx1"/>
                  </a:solidFill>
                </a:ln>
                <a:solidFill>
                  <a:srgbClr val="009A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de-DE" sz="3200" b="1" cap="none" spc="50" dirty="0">
                <a:ln w="12700">
                  <a:solidFill>
                    <a:schemeClr val="tx1"/>
                  </a:solidFill>
                </a:ln>
                <a:solidFill>
                  <a:srgbClr val="009A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ybride Lehrlingsmesse in Tirol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9C7507F-0509-F3D9-A8D3-EFBD994303B5}"/>
              </a:ext>
            </a:extLst>
          </p:cNvPr>
          <p:cNvSpPr txBox="1"/>
          <p:nvPr/>
        </p:nvSpPr>
        <p:spPr>
          <a:xfrm>
            <a:off x="534787" y="1596479"/>
            <a:ext cx="1111567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Die Zahlen entsprechen dem Zeitraum von </a:t>
            </a:r>
            <a:r>
              <a:rPr lang="de-DE" sz="1600" b="1" dirty="0"/>
              <a:t>10.01.2024 - 07.02.2024</a:t>
            </a:r>
          </a:p>
          <a:p>
            <a:endParaRPr lang="de-DE" sz="1600" dirty="0"/>
          </a:p>
          <a:p>
            <a:endParaRPr lang="de-DE" sz="1600" dirty="0"/>
          </a:p>
          <a:p>
            <a:r>
              <a:rPr lang="de-DE" sz="1600" b="1" dirty="0"/>
              <a:t>Besucher Lehre4you.at/</a:t>
            </a:r>
            <a:r>
              <a:rPr lang="de-DE" sz="1600" b="1" dirty="0" err="1"/>
              <a:t>tirol</a:t>
            </a:r>
            <a:endParaRPr lang="de-DE" sz="1600" b="1" dirty="0"/>
          </a:p>
          <a:p>
            <a:br>
              <a:rPr lang="de-DE" sz="1600" dirty="0"/>
            </a:br>
            <a:r>
              <a:rPr lang="de-DE" sz="1600" dirty="0"/>
              <a:t>Besucherzahlen: 						16.538 (Unique User)</a:t>
            </a:r>
          </a:p>
          <a:p>
            <a:r>
              <a:rPr lang="de-DE" sz="1600" dirty="0"/>
              <a:t>Klicks je Besucher Schnitt: 				4,94</a:t>
            </a:r>
          </a:p>
          <a:p>
            <a:r>
              <a:rPr lang="de-DE" sz="1600" dirty="0"/>
              <a:t>Verweildauer: 							14,36 Minuten</a:t>
            </a:r>
          </a:p>
          <a:p>
            <a:r>
              <a:rPr lang="de-DE" sz="1600" dirty="0"/>
              <a:t>Woher kamen die Besucher? 				72% Startseite </a:t>
            </a:r>
          </a:p>
          <a:p>
            <a:r>
              <a:rPr lang="de-DE" sz="1600" dirty="0"/>
              <a:t>andere Kanäle:						28%</a:t>
            </a:r>
          </a:p>
          <a:p>
            <a:r>
              <a:rPr lang="de-DE" sz="1600" dirty="0"/>
              <a:t>Aufrufe Stellenanzeigen: 				21.673</a:t>
            </a:r>
          </a:p>
          <a:p>
            <a:endParaRPr lang="de-DE" sz="1600" dirty="0"/>
          </a:p>
          <a:p>
            <a:r>
              <a:rPr lang="de-DE" sz="1600" b="1" dirty="0"/>
              <a:t>Besucher Livestream Tirol</a:t>
            </a:r>
          </a:p>
          <a:p>
            <a:br>
              <a:rPr lang="de-DE" sz="1600" dirty="0"/>
            </a:br>
            <a:r>
              <a:rPr lang="de-DE" sz="1600" dirty="0"/>
              <a:t>Besucherzahlen Livestream: 				18.427 (Unique User)</a:t>
            </a:r>
          </a:p>
          <a:p>
            <a:endParaRPr lang="de-DE" dirty="0"/>
          </a:p>
        </p:txBody>
      </p:sp>
      <p:pic>
        <p:nvPicPr>
          <p:cNvPr id="2" name="Grafik 1" descr="Ein Bild, das Text, Schrift, Grafiken, Screenshot enthält.&#10;&#10;Automatisch generierte Beschreibung">
            <a:extLst>
              <a:ext uri="{FF2B5EF4-FFF2-40B4-BE49-F238E27FC236}">
                <a16:creationId xmlns:a16="http://schemas.microsoft.com/office/drawing/2014/main" id="{6719E2C6-70E7-D37A-A6FC-DEA2EF55B6A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2410" y="6143909"/>
            <a:ext cx="1455126" cy="597605"/>
          </a:xfrm>
          <a:prstGeom prst="rect">
            <a:avLst/>
          </a:prstGeom>
        </p:spPr>
      </p:pic>
      <p:pic>
        <p:nvPicPr>
          <p:cNvPr id="5" name="Grafik 4" descr="Ein Bild, das Schrift, Grafiken, Grafikdesign, Typografie enthält.&#10;&#10;Automatisch generierte Beschreibung">
            <a:extLst>
              <a:ext uri="{FF2B5EF4-FFF2-40B4-BE49-F238E27FC236}">
                <a16:creationId xmlns:a16="http://schemas.microsoft.com/office/drawing/2014/main" id="{9701D4E7-A261-3806-1E60-83E4402AF8A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8238" y="116486"/>
            <a:ext cx="1559298" cy="85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012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EBB6040-AFD1-4BD9-A9FD-1919B1A40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788" y="953821"/>
            <a:ext cx="11336137" cy="535531"/>
          </a:xfrm>
          <a:prstGeom prst="rect">
            <a:avLst/>
          </a:prstGeom>
          <a:noFill/>
          <a:ln w="31750"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de-DE" sz="3200" b="1" cap="none" spc="50" dirty="0">
                <a:ln w="12700">
                  <a:solidFill>
                    <a:schemeClr val="tx1"/>
                  </a:solidFill>
                </a:ln>
                <a:solidFill>
                  <a:srgbClr val="009A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Feedback und Verbesserungsvorschläge: offene Diskussionsrunde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9C7507F-0509-F3D9-A8D3-EFBD994303B5}"/>
              </a:ext>
            </a:extLst>
          </p:cNvPr>
          <p:cNvSpPr txBox="1"/>
          <p:nvPr/>
        </p:nvSpPr>
        <p:spPr>
          <a:xfrm>
            <a:off x="534788" y="1805038"/>
            <a:ext cx="11115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  <a:p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55F62BF-E523-E85A-5766-3C1E3CFA9F05}"/>
              </a:ext>
            </a:extLst>
          </p:cNvPr>
          <p:cNvSpPr txBox="1"/>
          <p:nvPr/>
        </p:nvSpPr>
        <p:spPr>
          <a:xfrm>
            <a:off x="295274" y="2946152"/>
            <a:ext cx="940117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/>
              <a:t>Zum Erfolg der hybriden Lehrlingsmessen tragen Sie alle wesentlich bei, daher freuen wir uns über Ihr Feedback! </a:t>
            </a:r>
          </a:p>
          <a:p>
            <a:endParaRPr lang="de-DE" dirty="0"/>
          </a:p>
          <a:p>
            <a:endParaRPr lang="de-DE" dirty="0"/>
          </a:p>
        </p:txBody>
      </p:sp>
      <p:pic>
        <p:nvPicPr>
          <p:cNvPr id="5" name="Grafik 4" descr="Ein Bild, das Text, Schrift, Grafiken, Screenshot enthält.&#10;&#10;Automatisch generierte Beschreibung">
            <a:extLst>
              <a:ext uri="{FF2B5EF4-FFF2-40B4-BE49-F238E27FC236}">
                <a16:creationId xmlns:a16="http://schemas.microsoft.com/office/drawing/2014/main" id="{E39DD25E-99C8-BBE6-38FE-F005B5622A4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2410" y="6143909"/>
            <a:ext cx="1455126" cy="597605"/>
          </a:xfrm>
          <a:prstGeom prst="rect">
            <a:avLst/>
          </a:prstGeom>
        </p:spPr>
      </p:pic>
      <p:pic>
        <p:nvPicPr>
          <p:cNvPr id="6" name="Grafik 5" descr="Ein Bild, das Schrift, Grafiken, Grafikdesign, Typografie enthält.&#10;&#10;Automatisch generierte Beschreibung">
            <a:extLst>
              <a:ext uri="{FF2B5EF4-FFF2-40B4-BE49-F238E27FC236}">
                <a16:creationId xmlns:a16="http://schemas.microsoft.com/office/drawing/2014/main" id="{70350EFD-2D99-7DC1-1D41-495BFFEECA4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8238" y="116486"/>
            <a:ext cx="1559298" cy="85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6369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EBB6040-AFD1-4BD9-A9FD-1919B1A40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22" y="899327"/>
            <a:ext cx="11336137" cy="584775"/>
          </a:xfrm>
          <a:prstGeom prst="rect">
            <a:avLst/>
          </a:prstGeom>
          <a:noFill/>
          <a:ln w="31750"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de-DE" sz="3200" b="1" spc="50" dirty="0">
                <a:ln w="12700">
                  <a:solidFill>
                    <a:schemeClr val="tx1"/>
                  </a:solidFill>
                </a:ln>
                <a:solidFill>
                  <a:srgbClr val="009A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tut sich auf lehre4you.tirol?</a:t>
            </a:r>
            <a:endParaRPr lang="de-DE" sz="3200" b="1" cap="none" spc="50" dirty="0">
              <a:ln w="12700">
                <a:solidFill>
                  <a:schemeClr val="tx1"/>
                </a:solidFill>
              </a:ln>
              <a:solidFill>
                <a:srgbClr val="009AA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E535F5B-91C2-F91A-B254-3D4E632697BD}"/>
              </a:ext>
            </a:extLst>
          </p:cNvPr>
          <p:cNvSpPr txBox="1"/>
          <p:nvPr/>
        </p:nvSpPr>
        <p:spPr>
          <a:xfrm>
            <a:off x="779263" y="2312686"/>
            <a:ext cx="112172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Im vergangenen Jahr: </a:t>
            </a:r>
            <a:br>
              <a:rPr lang="de-DE" dirty="0"/>
            </a:b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Stellenmarkt ausgebaut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Backend neu aufgesetzt und optimiert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Datenverwaltung erleichtert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Eine zweite Oberfläche zur Jahrestrennung wurde programmiert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491200D-28B5-0DB7-31AE-768DF01E8F69}"/>
              </a:ext>
            </a:extLst>
          </p:cNvPr>
          <p:cNvSpPr txBox="1"/>
          <p:nvPr/>
        </p:nvSpPr>
        <p:spPr>
          <a:xfrm>
            <a:off x="779263" y="4389136"/>
            <a:ext cx="112172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Im kommenden Jahr: </a:t>
            </a:r>
            <a:br>
              <a:rPr lang="de-DE" dirty="0"/>
            </a:b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Bewerbungsoberfläche mit KI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Videobewerbung mit exklusivem Zugang (kostenpflichtig Neukunden)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Automatische Bewerbungszuteilung an passende Lehrbetriebe (kostenpflichtig Neukunden)</a:t>
            </a:r>
          </a:p>
        </p:txBody>
      </p:sp>
      <p:pic>
        <p:nvPicPr>
          <p:cNvPr id="3" name="Grafik 2" descr="Ein Bild, das Text, Schrift, Grafiken, Screenshot enthält.&#10;&#10;Automatisch generierte Beschreibung">
            <a:extLst>
              <a:ext uri="{FF2B5EF4-FFF2-40B4-BE49-F238E27FC236}">
                <a16:creationId xmlns:a16="http://schemas.microsoft.com/office/drawing/2014/main" id="{FFAF01A4-67C7-9A19-F2D6-97D1701C5E5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2410" y="6143909"/>
            <a:ext cx="1455126" cy="597605"/>
          </a:xfrm>
          <a:prstGeom prst="rect">
            <a:avLst/>
          </a:prstGeom>
        </p:spPr>
      </p:pic>
      <p:pic>
        <p:nvPicPr>
          <p:cNvPr id="6" name="Grafik 5" descr="Ein Bild, das Schrift, Grafiken, Grafikdesign, Typografie enthält.&#10;&#10;Automatisch generierte Beschreibung">
            <a:extLst>
              <a:ext uri="{FF2B5EF4-FFF2-40B4-BE49-F238E27FC236}">
                <a16:creationId xmlns:a16="http://schemas.microsoft.com/office/drawing/2014/main" id="{B824E591-8383-C544-4E9C-7099FD56021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8238" y="116486"/>
            <a:ext cx="1559298" cy="85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3724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AC4828-D67E-6871-E76C-B7DB0EC42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325CA5D-0F2B-BC00-E178-D966BC6CC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22" y="899327"/>
            <a:ext cx="11336137" cy="584775"/>
          </a:xfrm>
          <a:prstGeom prst="rect">
            <a:avLst/>
          </a:prstGeom>
          <a:noFill/>
          <a:ln w="31750"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de-DE" sz="3200" b="1" spc="50" dirty="0">
                <a:ln w="12700">
                  <a:solidFill>
                    <a:schemeClr val="tx1"/>
                  </a:solidFill>
                </a:ln>
                <a:solidFill>
                  <a:srgbClr val="009A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BEESark – Klimaneutrale Ausrichtung Lehrlingsmesse</a:t>
            </a:r>
            <a:endParaRPr lang="de-DE" sz="3200" b="1" cap="none" spc="50" dirty="0">
              <a:ln w="12700">
                <a:solidFill>
                  <a:schemeClr val="tx1"/>
                </a:solidFill>
              </a:ln>
              <a:solidFill>
                <a:srgbClr val="009AA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2578F79-9E9E-8724-4520-B33BC3A667D3}"/>
              </a:ext>
            </a:extLst>
          </p:cNvPr>
          <p:cNvSpPr txBox="1"/>
          <p:nvPr/>
        </p:nvSpPr>
        <p:spPr>
          <a:xfrm>
            <a:off x="611853" y="1499628"/>
            <a:ext cx="11217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Überreichung des Klimaneutral-Zertifikates für die hybride Lehrlingsmesse 2022 Tirol</a:t>
            </a:r>
            <a:endParaRPr lang="de-DE" dirty="0"/>
          </a:p>
        </p:txBody>
      </p:sp>
      <p:pic>
        <p:nvPicPr>
          <p:cNvPr id="6" name="Grafik 5" descr="Ein Bild, das Text, Logo, Schrift, Grafiken enthält.&#10;&#10;Automatisch generierte Beschreibung">
            <a:extLst>
              <a:ext uri="{FF2B5EF4-FFF2-40B4-BE49-F238E27FC236}">
                <a16:creationId xmlns:a16="http://schemas.microsoft.com/office/drawing/2014/main" id="{6CCB7DBD-39CF-8E79-129F-D8D25759BA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64" y="53328"/>
            <a:ext cx="1713599" cy="920793"/>
          </a:xfrm>
          <a:prstGeom prst="rect">
            <a:avLst/>
          </a:prstGeom>
        </p:spPr>
      </p:pic>
      <p:pic>
        <p:nvPicPr>
          <p:cNvPr id="10" name="Grafik 9" descr="Ein Bild, das Text, Schrift, Grafiken, Screenshot enthält.&#10;&#10;Automatisch generierte Beschreibung">
            <a:extLst>
              <a:ext uri="{FF2B5EF4-FFF2-40B4-BE49-F238E27FC236}">
                <a16:creationId xmlns:a16="http://schemas.microsoft.com/office/drawing/2014/main" id="{0963956D-8DFF-460E-190F-2750E86AA81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2410" y="6143909"/>
            <a:ext cx="1455126" cy="597605"/>
          </a:xfrm>
          <a:prstGeom prst="rect">
            <a:avLst/>
          </a:prstGeom>
        </p:spPr>
      </p:pic>
      <p:pic>
        <p:nvPicPr>
          <p:cNvPr id="11" name="Grafik 10" descr="Ein Bild, das Schrift, Grafiken, Grafikdesign, Typografie enthält.&#10;&#10;Automatisch generierte Beschreibung">
            <a:extLst>
              <a:ext uri="{FF2B5EF4-FFF2-40B4-BE49-F238E27FC236}">
                <a16:creationId xmlns:a16="http://schemas.microsoft.com/office/drawing/2014/main" id="{53C5242F-CB1C-8DE6-48AF-5C7F97B7A0E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8238" y="116486"/>
            <a:ext cx="1559298" cy="857614"/>
          </a:xfrm>
          <a:prstGeom prst="rect">
            <a:avLst/>
          </a:prstGeom>
        </p:spPr>
      </p:pic>
      <p:pic>
        <p:nvPicPr>
          <p:cNvPr id="13" name="Grafik 12" descr="Ein Bild, das Kleidung, Person, Mann, Menschliches Gesicht enthält.&#10;&#10;Automatisch generierte Beschreibung">
            <a:extLst>
              <a:ext uri="{FF2B5EF4-FFF2-40B4-BE49-F238E27FC236}">
                <a16:creationId xmlns:a16="http://schemas.microsoft.com/office/drawing/2014/main" id="{00E7AA38-DA61-99B3-7B37-D991FCCA32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48" y="2343314"/>
            <a:ext cx="5429252" cy="3619501"/>
          </a:xfrm>
          <a:prstGeom prst="rect">
            <a:avLst/>
          </a:prstGeom>
        </p:spPr>
      </p:pic>
      <p:pic>
        <p:nvPicPr>
          <p:cNvPr id="15" name="Grafik 14" descr="Ein Bild, das Kleidung, Person, Mann, Schuhwerk enthält.&#10;&#10;Automatisch generierte Beschreibung">
            <a:extLst>
              <a:ext uri="{FF2B5EF4-FFF2-40B4-BE49-F238E27FC236}">
                <a16:creationId xmlns:a16="http://schemas.microsoft.com/office/drawing/2014/main" id="{F97934E8-9560-1B94-F950-4EB20D4B8A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490" y="2343314"/>
            <a:ext cx="5429250" cy="3619500"/>
          </a:xfrm>
          <a:prstGeom prst="rect">
            <a:avLst/>
          </a:prstGeom>
        </p:spPr>
      </p:pic>
      <p:pic>
        <p:nvPicPr>
          <p:cNvPr id="9" name="Grafik 8" descr="Ein Bild, das Schrift, Text, Logo, Grafiken enthält.&#10;&#10;Automatisch generierte Beschreibung">
            <a:extLst>
              <a:ext uri="{FF2B5EF4-FFF2-40B4-BE49-F238E27FC236}">
                <a16:creationId xmlns:a16="http://schemas.microsoft.com/office/drawing/2014/main" id="{368CEED1-30A4-34DD-B1A3-0B0827B065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105" y="34174"/>
            <a:ext cx="820066" cy="92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425383"/>
      </p:ext>
    </p:extLst>
  </p:cSld>
  <p:clrMapOvr>
    <a:masterClrMapping/>
  </p:clrMapOvr>
</p:sld>
</file>

<file path=ppt/theme/theme1.xml><?xml version="1.0" encoding="utf-8"?>
<a:theme xmlns:a="http://schemas.openxmlformats.org/drawingml/2006/main" name="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1263</Words>
  <Application>Microsoft Office PowerPoint</Application>
  <PresentationFormat>Breitbild</PresentationFormat>
  <Paragraphs>173</Paragraphs>
  <Slides>19</Slides>
  <Notes>1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8" baseType="lpstr">
      <vt:lpstr>Arial</vt:lpstr>
      <vt:lpstr>Calibri</vt:lpstr>
      <vt:lpstr>CIDFont+F1</vt:lpstr>
      <vt:lpstr>Trebuchet MS</vt:lpstr>
      <vt:lpstr>Verdana Pro Black</vt:lpstr>
      <vt:lpstr>Wingdings</vt:lpstr>
      <vt:lpstr>Wingdings 3</vt:lpstr>
      <vt:lpstr>Facette</vt:lpstr>
      <vt:lpstr>Acrobat Document</vt:lpstr>
      <vt:lpstr>PowerPoint-Präsentation</vt:lpstr>
      <vt:lpstr> Agenda </vt:lpstr>
      <vt:lpstr> RESÜMEE </vt:lpstr>
      <vt:lpstr>PowerPoint-Präsentation</vt:lpstr>
      <vt:lpstr>Fakten rund um die 2. Hybride Lehrlingsmesse in Tirol </vt:lpstr>
      <vt:lpstr>Fakten rund um die 2. Hybride Lehrlingsmesse in Tirol </vt:lpstr>
      <vt:lpstr>Feedback und Verbesserungsvorschläge: offene Diskussionsrunde </vt:lpstr>
      <vt:lpstr>Was tut sich auf lehre4you.tirol?</vt:lpstr>
      <vt:lpstr>BEESark – Klimaneutrale Ausrichtung Lehrlingsmesse</vt:lpstr>
      <vt:lpstr>PowerPoint-Präsentation</vt:lpstr>
      <vt:lpstr>BEESark – Klimaneutrale Ausrichtung Lehrlingsmesse</vt:lpstr>
      <vt:lpstr>PowerPoint-Präsentation</vt:lpstr>
      <vt:lpstr>Hybride Lehrlingsmesse 2025</vt:lpstr>
      <vt:lpstr>Hybride Lehrlingsmesse 2025</vt:lpstr>
      <vt:lpstr>Hybride Lehrlingsmesse 2025</vt:lpstr>
      <vt:lpstr>Hybride Lehrlingsmesse 2025</vt:lpstr>
      <vt:lpstr>Hybride Lehrlingsmesse 2025</vt:lpstr>
      <vt:lpstr>Hybride Lehrlingsmesse 2025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Bettina Lindschinger</dc:creator>
  <cp:lastModifiedBy>Dieter Pfeiffer</cp:lastModifiedBy>
  <cp:revision>46</cp:revision>
  <dcterms:created xsi:type="dcterms:W3CDTF">2022-03-31T14:09:10Z</dcterms:created>
  <dcterms:modified xsi:type="dcterms:W3CDTF">2024-02-09T14:12:12Z</dcterms:modified>
</cp:coreProperties>
</file>